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64"/>
  </p:notesMasterIdLst>
  <p:handoutMasterIdLst>
    <p:handoutMasterId r:id="rId65"/>
  </p:handout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36" r:id="rId50"/>
    <p:sldId id="338" r:id="rId51"/>
    <p:sldId id="339" r:id="rId52"/>
    <p:sldId id="340" r:id="rId53"/>
    <p:sldId id="319" r:id="rId54"/>
    <p:sldId id="320" r:id="rId55"/>
    <p:sldId id="322" r:id="rId56"/>
    <p:sldId id="323" r:id="rId57"/>
    <p:sldId id="324" r:id="rId58"/>
    <p:sldId id="330" r:id="rId59"/>
    <p:sldId id="331" r:id="rId60"/>
    <p:sldId id="332" r:id="rId61"/>
    <p:sldId id="333" r:id="rId62"/>
    <p:sldId id="337" r:id="rId63"/>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5" d="100"/>
          <a:sy n="85" d="100"/>
        </p:scale>
        <p:origin x="180" y="78"/>
      </p:cViewPr>
      <p:guideLst/>
    </p:cSldViewPr>
  </p:slideViewPr>
  <p:notesTextViewPr>
    <p:cViewPr>
      <p:scale>
        <a:sx n="1" d="1"/>
        <a:sy n="1" d="1"/>
      </p:scale>
      <p:origin x="0" y="0"/>
    </p:cViewPr>
  </p:notesTextViewPr>
  <p:sorterViewPr>
    <p:cViewPr>
      <p:scale>
        <a:sx n="100" d="100"/>
        <a:sy n="100" d="100"/>
      </p:scale>
      <p:origin x="0" y="-2040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BE8051FA-5D75-4B1C-9D6E-C0161A7B4AC1}" type="datetimeFigureOut">
              <a:rPr lang="en-US" smtClean="0"/>
              <a:t>8/24/2017</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01A6B818-5897-42BF-B0A5-540EB3BB7D3E}" type="slidenum">
              <a:rPr lang="en-US" smtClean="0"/>
              <a:t>‹#›</a:t>
            </a:fld>
            <a:endParaRPr lang="en-US"/>
          </a:p>
        </p:txBody>
      </p:sp>
    </p:spTree>
    <p:extLst>
      <p:ext uri="{BB962C8B-B14F-4D97-AF65-F5344CB8AC3E}">
        <p14:creationId xmlns:p14="http://schemas.microsoft.com/office/powerpoint/2010/main" val="2055956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6328B2F6-6DF5-4471-9589-2246E23CC2E5}" type="datetimeFigureOut">
              <a:rPr lang="en-US" smtClean="0"/>
              <a:t>8/24/2017</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1BD000B3-D55F-4BFC-821B-03FACC35C30B}" type="slidenum">
              <a:rPr lang="en-US" smtClean="0"/>
              <a:t>‹#›</a:t>
            </a:fld>
            <a:endParaRPr lang="en-US"/>
          </a:p>
        </p:txBody>
      </p:sp>
    </p:spTree>
    <p:extLst>
      <p:ext uri="{BB962C8B-B14F-4D97-AF65-F5344CB8AC3E}">
        <p14:creationId xmlns:p14="http://schemas.microsoft.com/office/powerpoint/2010/main" val="21258904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2" name="Picture 11" descr="9_02.jpg"/>
          <p:cNvPicPr preferRelativeResize="0">
            <a:picLocks/>
          </p:cNvPicPr>
          <p:nvPr/>
        </p:nvPicPr>
        <p:blipFill>
          <a:blip r:embed="rId2">
            <a:duotone>
              <a:schemeClr val="accent1">
                <a:shade val="45000"/>
                <a:satMod val="135000"/>
              </a:schemeClr>
              <a:prstClr val="white"/>
            </a:duotone>
          </a:blip>
          <a:stretch>
            <a:fillRect/>
          </a:stretch>
        </p:blipFill>
        <p:spPr>
          <a:xfrm>
            <a:off x="10338816" y="0"/>
            <a:ext cx="97536" cy="6858000"/>
          </a:xfrm>
          <a:prstGeom prst="rect">
            <a:avLst/>
          </a:prstGeom>
        </p:spPr>
      </p:pic>
      <p:pic>
        <p:nvPicPr>
          <p:cNvPr id="7" name="Picture 6" descr="1_05.jpg"/>
          <p:cNvPicPr>
            <a:picLocks noChangeAspect="1"/>
          </p:cNvPicPr>
          <p:nvPr/>
        </p:nvPicPr>
        <p:blipFill>
          <a:blip r:embed="rId3"/>
          <a:stretch>
            <a:fillRect/>
          </a:stretch>
        </p:blipFill>
        <p:spPr>
          <a:xfrm>
            <a:off x="10414000" y="0"/>
            <a:ext cx="1778000" cy="6858000"/>
          </a:xfrm>
          <a:prstGeom prst="rect">
            <a:avLst/>
          </a:prstGeom>
        </p:spPr>
      </p:pic>
      <p:grpSp>
        <p:nvGrpSpPr>
          <p:cNvPr id="4" name="Group 17"/>
          <p:cNvGrpSpPr/>
          <p:nvPr/>
        </p:nvGrpSpPr>
        <p:grpSpPr>
          <a:xfrm>
            <a:off x="0" y="6630352"/>
            <a:ext cx="12192000" cy="228600"/>
            <a:chOff x="0" y="6582727"/>
            <a:chExt cx="9144000" cy="228600"/>
          </a:xfrm>
        </p:grpSpPr>
        <p:sp>
          <p:nvSpPr>
            <p:cNvPr id="10" name="Rectangle 9"/>
            <p:cNvSpPr/>
            <p:nvPr/>
          </p:nvSpPr>
          <p:spPr>
            <a:xfrm>
              <a:off x="7813040" y="6582727"/>
              <a:ext cx="1330960" cy="2286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1" name="Rectangle 10"/>
            <p:cNvSpPr/>
            <p:nvPr/>
          </p:nvSpPr>
          <p:spPr>
            <a:xfrm>
              <a:off x="6134101" y="6582727"/>
              <a:ext cx="1609724" cy="2286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 name="Rectangle 8"/>
            <p:cNvSpPr/>
            <p:nvPr/>
          </p:nvSpPr>
          <p:spPr>
            <a:xfrm>
              <a:off x="0" y="6582727"/>
              <a:ext cx="6096000" cy="2286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2" name="Title 1"/>
          <p:cNvSpPr>
            <a:spLocks noGrp="1"/>
          </p:cNvSpPr>
          <p:nvPr>
            <p:ph type="ctrTitle"/>
          </p:nvPr>
        </p:nvSpPr>
        <p:spPr>
          <a:xfrm>
            <a:off x="609600" y="1371601"/>
            <a:ext cx="9042400" cy="1069975"/>
          </a:xfrm>
        </p:spPr>
        <p:txBody>
          <a:bodyPr bIns="0" anchor="b" anchorCtr="0">
            <a:noAutofit/>
          </a:bodyPr>
          <a:lstStyle>
            <a:lvl1pPr>
              <a:defRPr sz="4200" baseline="0"/>
            </a:lvl1pPr>
          </a:lstStyle>
          <a:p>
            <a:r>
              <a:rPr lang="en-US" smtClean="0"/>
              <a:t>Click to edit Master title style</a:t>
            </a:r>
            <a:endParaRPr lang="en-US" dirty="0"/>
          </a:p>
        </p:txBody>
      </p:sp>
      <p:sp>
        <p:nvSpPr>
          <p:cNvPr id="3" name="Subtitle 2"/>
          <p:cNvSpPr>
            <a:spLocks noGrp="1"/>
          </p:cNvSpPr>
          <p:nvPr>
            <p:ph type="subTitle" idx="1"/>
          </p:nvPr>
        </p:nvSpPr>
        <p:spPr>
          <a:xfrm>
            <a:off x="609600" y="2438400"/>
            <a:ext cx="9042400" cy="762000"/>
          </a:xfrm>
        </p:spPr>
        <p:txBody>
          <a:bodyPr lIns="0" tIns="0" rIns="0">
            <a:normAutofit/>
          </a:bodyPr>
          <a:lstStyle>
            <a:lvl1pPr marL="0" indent="0" algn="l">
              <a:buNone/>
              <a:defRPr sz="2400" baseline="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9" name="Date Placeholder 18"/>
          <p:cNvSpPr>
            <a:spLocks noGrp="1"/>
          </p:cNvSpPr>
          <p:nvPr>
            <p:ph type="dt" sz="half" idx="10"/>
          </p:nvPr>
        </p:nvSpPr>
        <p:spPr>
          <a:xfrm>
            <a:off x="8280400" y="6610350"/>
            <a:ext cx="2032000" cy="228600"/>
          </a:xfrm>
        </p:spPr>
        <p:txBody>
          <a:bodyPr/>
          <a:lstStyle/>
          <a:p>
            <a:fld id="{46429970-AC7A-4A62-8A32-936C20903A2E}" type="datetimeFigureOut">
              <a:rPr lang="en-US" smtClean="0"/>
              <a:t>8/24/2017</a:t>
            </a:fld>
            <a:endParaRPr lang="en-US" dirty="0"/>
          </a:p>
        </p:txBody>
      </p:sp>
      <p:sp>
        <p:nvSpPr>
          <p:cNvPr id="20" name="Slide Number Placeholder 19"/>
          <p:cNvSpPr>
            <a:spLocks noGrp="1"/>
          </p:cNvSpPr>
          <p:nvPr>
            <p:ph type="sldNum" sz="quarter" idx="11"/>
          </p:nvPr>
        </p:nvSpPr>
        <p:spPr>
          <a:xfrm>
            <a:off x="10566400" y="6610350"/>
            <a:ext cx="1598507" cy="228600"/>
          </a:xfrm>
        </p:spPr>
        <p:txBody>
          <a:bodyPr/>
          <a:lstStyle/>
          <a:p>
            <a:fld id="{185C669E-99C3-45F1-B7D5-664361015AEF}" type="slidenum">
              <a:rPr lang="en-US" smtClean="0"/>
              <a:t>‹#›</a:t>
            </a:fld>
            <a:endParaRPr lang="en-US" dirty="0"/>
          </a:p>
        </p:txBody>
      </p:sp>
      <p:sp>
        <p:nvSpPr>
          <p:cNvPr id="21" name="Footer Placeholder 20"/>
          <p:cNvSpPr>
            <a:spLocks noGrp="1"/>
          </p:cNvSpPr>
          <p:nvPr>
            <p:ph type="ftr" sz="quarter" idx="12"/>
          </p:nvPr>
        </p:nvSpPr>
        <p:spPr>
          <a:xfrm>
            <a:off x="609600" y="6611112"/>
            <a:ext cx="7467600" cy="228600"/>
          </a:xfrm>
        </p:spPr>
        <p:txBody>
          <a:bodyPr/>
          <a:lstStyle/>
          <a:p>
            <a:endParaRPr lang="en-US" dirty="0"/>
          </a:p>
        </p:txBody>
      </p:sp>
    </p:spTree>
    <p:extLst>
      <p:ext uri="{BB962C8B-B14F-4D97-AF65-F5344CB8AC3E}">
        <p14:creationId xmlns:p14="http://schemas.microsoft.com/office/powerpoint/2010/main" val="574978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4" name="Group 10"/>
          <p:cNvGrpSpPr/>
          <p:nvPr/>
        </p:nvGrpSpPr>
        <p:grpSpPr>
          <a:xfrm>
            <a:off x="0" y="6631305"/>
            <a:ext cx="12192000" cy="228600"/>
            <a:chOff x="0" y="6583680"/>
            <a:chExt cx="9144000" cy="228600"/>
          </a:xfrm>
        </p:grpSpPr>
        <p:sp>
          <p:nvSpPr>
            <p:cNvPr id="12" name="Rectangle 11"/>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3" name="Rectangle 12"/>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1" name="Rectangle 20"/>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22" name="Date Placeholder 21"/>
          <p:cNvSpPr>
            <a:spLocks noGrp="1"/>
          </p:cNvSpPr>
          <p:nvPr>
            <p:ph type="dt" sz="half" idx="10"/>
          </p:nvPr>
        </p:nvSpPr>
        <p:spPr/>
        <p:txBody>
          <a:bodyPr/>
          <a:lstStyle/>
          <a:p>
            <a:fld id="{46429970-AC7A-4A62-8A32-936C20903A2E}" type="datetimeFigureOut">
              <a:rPr lang="en-US" smtClean="0"/>
              <a:t>8/24/2017</a:t>
            </a:fld>
            <a:endParaRPr lang="en-US" dirty="0"/>
          </a:p>
        </p:txBody>
      </p:sp>
      <p:sp>
        <p:nvSpPr>
          <p:cNvPr id="23" name="Slide Number Placeholder 22"/>
          <p:cNvSpPr>
            <a:spLocks noGrp="1"/>
          </p:cNvSpPr>
          <p:nvPr>
            <p:ph type="sldNum" sz="quarter" idx="11"/>
          </p:nvPr>
        </p:nvSpPr>
        <p:spPr/>
        <p:txBody>
          <a:bodyPr/>
          <a:lstStyle/>
          <a:p>
            <a:fld id="{185C669E-99C3-45F1-B7D5-664361015AEF}" type="slidenum">
              <a:rPr lang="en-US" smtClean="0"/>
              <a:t>‹#›</a:t>
            </a:fld>
            <a:endParaRPr lang="en-US" dirty="0"/>
          </a:p>
        </p:txBody>
      </p:sp>
      <p:sp>
        <p:nvSpPr>
          <p:cNvPr id="24" name="Footer Placeholder 23"/>
          <p:cNvSpPr>
            <a:spLocks noGrp="1"/>
          </p:cNvSpPr>
          <p:nvPr>
            <p:ph type="ftr" sz="quarter" idx="12"/>
          </p:nvPr>
        </p:nvSpPr>
        <p:spPr/>
        <p:txBody>
          <a:bodyPr/>
          <a:lstStyle/>
          <a:p>
            <a:endParaRPr lang="en-US" dirty="0"/>
          </a:p>
        </p:txBody>
      </p:sp>
      <p:pic>
        <p:nvPicPr>
          <p:cNvPr id="11" name="Picture 10" descr="bar_06.png"/>
          <p:cNvPicPr>
            <a:picLocks noChangeAspect="1"/>
          </p:cNvPicPr>
          <p:nvPr/>
        </p:nvPicPr>
        <p:blipFill>
          <a:blip r:embed="rId2">
            <a:duotone>
              <a:schemeClr val="accent2">
                <a:shade val="45000"/>
                <a:satMod val="135000"/>
              </a:schemeClr>
              <a:prstClr val="white"/>
            </a:duotone>
          </a:blip>
          <a:stretch>
            <a:fillRect/>
          </a:stretch>
        </p:blipFill>
        <p:spPr>
          <a:xfrm>
            <a:off x="0" y="403860"/>
            <a:ext cx="12192000" cy="53340"/>
          </a:xfrm>
          <a:prstGeom prst="rect">
            <a:avLst/>
          </a:prstGeom>
        </p:spPr>
      </p:pic>
      <p:pic>
        <p:nvPicPr>
          <p:cNvPr id="14" name="Picture 13" descr="2_01.jpg"/>
          <p:cNvPicPr>
            <a:picLocks noChangeAspect="1"/>
          </p:cNvPicPr>
          <p:nvPr/>
        </p:nvPicPr>
        <p:blipFill>
          <a:blip r:embed="rId3"/>
          <a:stretch>
            <a:fillRect/>
          </a:stretch>
        </p:blipFill>
        <p:spPr>
          <a:xfrm>
            <a:off x="0" y="0"/>
            <a:ext cx="12192000" cy="403860"/>
          </a:xfrm>
          <a:prstGeom prst="rect">
            <a:avLst/>
          </a:prstGeom>
        </p:spPr>
      </p:pic>
    </p:spTree>
    <p:extLst>
      <p:ext uri="{BB962C8B-B14F-4D97-AF65-F5344CB8AC3E}">
        <p14:creationId xmlns:p14="http://schemas.microsoft.com/office/powerpoint/2010/main" val="30771751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589085"/>
            <a:ext cx="2743200" cy="553707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600" y="585216"/>
            <a:ext cx="8026400" cy="55412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pSp>
        <p:nvGrpSpPr>
          <p:cNvPr id="4" name="Group 10"/>
          <p:cNvGrpSpPr/>
          <p:nvPr/>
        </p:nvGrpSpPr>
        <p:grpSpPr>
          <a:xfrm>
            <a:off x="0" y="6631305"/>
            <a:ext cx="12192000" cy="228600"/>
            <a:chOff x="0" y="6583680"/>
            <a:chExt cx="9144000" cy="228600"/>
          </a:xfrm>
        </p:grpSpPr>
        <p:sp>
          <p:nvSpPr>
            <p:cNvPr id="12" name="Rectangle 11"/>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3" name="Rectangle 12"/>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1" name="Rectangle 20"/>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22" name="Date Placeholder 21"/>
          <p:cNvSpPr>
            <a:spLocks noGrp="1"/>
          </p:cNvSpPr>
          <p:nvPr>
            <p:ph type="dt" sz="half" idx="10"/>
          </p:nvPr>
        </p:nvSpPr>
        <p:spPr/>
        <p:txBody>
          <a:bodyPr/>
          <a:lstStyle/>
          <a:p>
            <a:fld id="{46429970-AC7A-4A62-8A32-936C20903A2E}" type="datetimeFigureOut">
              <a:rPr lang="en-US" smtClean="0"/>
              <a:t>8/24/2017</a:t>
            </a:fld>
            <a:endParaRPr lang="en-US" dirty="0"/>
          </a:p>
        </p:txBody>
      </p:sp>
      <p:sp>
        <p:nvSpPr>
          <p:cNvPr id="23" name="Slide Number Placeholder 22"/>
          <p:cNvSpPr>
            <a:spLocks noGrp="1"/>
          </p:cNvSpPr>
          <p:nvPr>
            <p:ph type="sldNum" sz="quarter" idx="11"/>
          </p:nvPr>
        </p:nvSpPr>
        <p:spPr/>
        <p:txBody>
          <a:bodyPr/>
          <a:lstStyle/>
          <a:p>
            <a:fld id="{185C669E-99C3-45F1-B7D5-664361015AEF}" type="slidenum">
              <a:rPr lang="en-US" smtClean="0"/>
              <a:t>‹#›</a:t>
            </a:fld>
            <a:endParaRPr lang="en-US" dirty="0"/>
          </a:p>
        </p:txBody>
      </p:sp>
      <p:sp>
        <p:nvSpPr>
          <p:cNvPr id="24" name="Footer Placeholder 23"/>
          <p:cNvSpPr>
            <a:spLocks noGrp="1"/>
          </p:cNvSpPr>
          <p:nvPr>
            <p:ph type="ftr" sz="quarter" idx="12"/>
          </p:nvPr>
        </p:nvSpPr>
        <p:spPr/>
        <p:txBody>
          <a:bodyPr/>
          <a:lstStyle/>
          <a:p>
            <a:endParaRPr lang="en-US" dirty="0"/>
          </a:p>
        </p:txBody>
      </p:sp>
      <p:pic>
        <p:nvPicPr>
          <p:cNvPr id="11" name="Picture 10" descr="bar_06.png"/>
          <p:cNvPicPr>
            <a:picLocks noChangeAspect="1"/>
          </p:cNvPicPr>
          <p:nvPr/>
        </p:nvPicPr>
        <p:blipFill>
          <a:blip r:embed="rId2">
            <a:duotone>
              <a:schemeClr val="accent2">
                <a:shade val="45000"/>
                <a:satMod val="135000"/>
              </a:schemeClr>
              <a:prstClr val="white"/>
            </a:duotone>
          </a:blip>
          <a:stretch>
            <a:fillRect/>
          </a:stretch>
        </p:blipFill>
        <p:spPr>
          <a:xfrm>
            <a:off x="0" y="403860"/>
            <a:ext cx="12192000" cy="53340"/>
          </a:xfrm>
          <a:prstGeom prst="rect">
            <a:avLst/>
          </a:prstGeom>
        </p:spPr>
      </p:pic>
      <p:pic>
        <p:nvPicPr>
          <p:cNvPr id="14" name="Picture 13" descr="2_01.jpg"/>
          <p:cNvPicPr>
            <a:picLocks noChangeAspect="1"/>
          </p:cNvPicPr>
          <p:nvPr/>
        </p:nvPicPr>
        <p:blipFill>
          <a:blip r:embed="rId3"/>
          <a:stretch>
            <a:fillRect/>
          </a:stretch>
        </p:blipFill>
        <p:spPr>
          <a:xfrm>
            <a:off x="0" y="0"/>
            <a:ext cx="12192000" cy="403860"/>
          </a:xfrm>
          <a:prstGeom prst="rect">
            <a:avLst/>
          </a:prstGeom>
        </p:spPr>
      </p:pic>
    </p:spTree>
    <p:extLst>
      <p:ext uri="{BB962C8B-B14F-4D97-AF65-F5344CB8AC3E}">
        <p14:creationId xmlns:p14="http://schemas.microsoft.com/office/powerpoint/2010/main" val="21876039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2"/>
            <a:ext cx="8825659" cy="3329581"/>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9" cy="861420"/>
          </a:xfrm>
        </p:spPr>
        <p:txBody>
          <a:bodyPr anchor="t"/>
          <a:lstStyle>
            <a:lvl1pPr marL="0" indent="0" algn="l">
              <a:buNone/>
              <a:defRPr cap="all">
                <a:solidFill>
                  <a:schemeClr val="bg2">
                    <a:lumMod val="40000"/>
                    <a:lumOff val="6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020C34F-17EA-49F8-A017-0F1E5E205AE6}" type="datetimeFigureOut">
              <a:rPr lang="en-US" smtClean="0"/>
              <a:t>8/24/2017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741008F-26B4-483A-9ABB-F8178B112DF6}" type="slidenum">
              <a:rPr lang="en-US" smtClean="0"/>
              <a:t>‹#›</a:t>
            </a:fld>
            <a:endParaRPr lang="en-US" dirty="0"/>
          </a:p>
        </p:txBody>
      </p:sp>
    </p:spTree>
    <p:extLst>
      <p:ext uri="{BB962C8B-B14F-4D97-AF65-F5344CB8AC3E}">
        <p14:creationId xmlns:p14="http://schemas.microsoft.com/office/powerpoint/2010/main" val="41363149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8020C34F-17EA-49F8-A017-0F1E5E205AE6}" type="datetimeFigureOut">
              <a:rPr lang="en-US" smtClean="0"/>
              <a:t>8/24/2017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741008F-26B4-483A-9ABB-F8178B112DF6}" type="slidenum">
              <a:rPr lang="en-US" smtClean="0"/>
              <a:t>‹#›</a:t>
            </a:fld>
            <a:endParaRPr lang="en-US" dirty="0"/>
          </a:p>
        </p:txBody>
      </p:sp>
    </p:spTree>
    <p:extLst>
      <p:ext uri="{BB962C8B-B14F-4D97-AF65-F5344CB8AC3E}">
        <p14:creationId xmlns:p14="http://schemas.microsoft.com/office/powerpoint/2010/main" val="18228983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7" y="2861735"/>
            <a:ext cx="8825657" cy="1915647"/>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9" cy="860400"/>
          </a:xfrm>
        </p:spPr>
        <p:txBody>
          <a:bodyPr anchor="t"/>
          <a:lstStyle>
            <a:lvl1pPr marL="0" indent="0" algn="l">
              <a:buNone/>
              <a:defRPr sz="1500" cap="all">
                <a:solidFill>
                  <a:schemeClr val="bg2">
                    <a:lumMod val="40000"/>
                    <a:lumOff val="6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20C34F-17EA-49F8-A017-0F1E5E205AE6}" type="datetimeFigureOut">
              <a:rPr lang="en-US" smtClean="0"/>
              <a:t>8/24/2017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741008F-26B4-483A-9ABB-F8178B112DF6}" type="slidenum">
              <a:rPr lang="en-US" smtClean="0"/>
              <a:t>‹#›</a:t>
            </a:fld>
            <a:endParaRPr lang="en-US" dirty="0"/>
          </a:p>
        </p:txBody>
      </p:sp>
    </p:spTree>
    <p:extLst>
      <p:ext uri="{BB962C8B-B14F-4D97-AF65-F5344CB8AC3E}">
        <p14:creationId xmlns:p14="http://schemas.microsoft.com/office/powerpoint/2010/main" val="25701217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3" y="2060577"/>
            <a:ext cx="4396339" cy="4195763"/>
          </a:xfr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4" y="2056093"/>
            <a:ext cx="4396341" cy="4200245"/>
          </a:xfr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020C34F-17EA-49F8-A017-0F1E5E205AE6}" type="datetimeFigureOut">
              <a:rPr lang="en-US" smtClean="0"/>
              <a:t>8/24/2017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741008F-26B4-483A-9ABB-F8178B112DF6}" type="slidenum">
              <a:rPr lang="en-US" smtClean="0"/>
              <a:t>‹#›</a:t>
            </a:fld>
            <a:endParaRPr lang="en-US" dirty="0"/>
          </a:p>
        </p:txBody>
      </p:sp>
    </p:spTree>
    <p:extLst>
      <p:ext uri="{BB962C8B-B14F-4D97-AF65-F5344CB8AC3E}">
        <p14:creationId xmlns:p14="http://schemas.microsoft.com/office/powerpoint/2010/main" val="28379555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9" cy="576262"/>
          </a:xfr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103313" y="2514600"/>
            <a:ext cx="4396339" cy="3741738"/>
          </a:xfr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6" y="1905000"/>
            <a:ext cx="4396339" cy="576262"/>
          </a:xfr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654496" y="2514600"/>
            <a:ext cx="4396339" cy="3741738"/>
          </a:xfr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020C34F-17EA-49F8-A017-0F1E5E205AE6}" type="datetimeFigureOut">
              <a:rPr lang="en-US" smtClean="0"/>
              <a:t>8/24/2017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741008F-26B4-483A-9ABB-F8178B112DF6}" type="slidenum">
              <a:rPr lang="en-US" smtClean="0"/>
              <a:t>‹#›</a:t>
            </a:fld>
            <a:endParaRPr lang="en-US" dirty="0"/>
          </a:p>
        </p:txBody>
      </p:sp>
    </p:spTree>
    <p:extLst>
      <p:ext uri="{BB962C8B-B14F-4D97-AF65-F5344CB8AC3E}">
        <p14:creationId xmlns:p14="http://schemas.microsoft.com/office/powerpoint/2010/main" val="20080283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8020C34F-17EA-49F8-A017-0F1E5E205AE6}" type="datetimeFigureOut">
              <a:rPr lang="en-US" smtClean="0"/>
              <a:t>8/24/2017</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3741008F-26B4-483A-9ABB-F8178B112DF6}" type="slidenum">
              <a:rPr lang="en-US" smtClean="0"/>
              <a:t>‹#›</a:t>
            </a:fld>
            <a:endParaRPr lang="en-US" dirty="0"/>
          </a:p>
        </p:txBody>
      </p:sp>
    </p:spTree>
    <p:extLst>
      <p:ext uri="{BB962C8B-B14F-4D97-AF65-F5344CB8AC3E}">
        <p14:creationId xmlns:p14="http://schemas.microsoft.com/office/powerpoint/2010/main" val="9893153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8020C34F-17EA-49F8-A017-0F1E5E205AE6}" type="datetimeFigureOut">
              <a:rPr lang="en-US" smtClean="0"/>
              <a:t>8/24/2017</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3741008F-26B4-483A-9ABB-F8178B112DF6}" type="slidenum">
              <a:rPr lang="en-US" smtClean="0"/>
              <a:t>‹#›</a:t>
            </a:fld>
            <a:endParaRPr lang="en-US" dirty="0"/>
          </a:p>
        </p:txBody>
      </p:sp>
    </p:spTree>
    <p:extLst>
      <p:ext uri="{BB962C8B-B14F-4D97-AF65-F5344CB8AC3E}">
        <p14:creationId xmlns:p14="http://schemas.microsoft.com/office/powerpoint/2010/main" val="23339345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18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4" y="3129282"/>
            <a:ext cx="3401063" cy="2895599"/>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8020C34F-17EA-49F8-A017-0F1E5E205AE6}" type="datetimeFigureOut">
              <a:rPr lang="en-US" smtClean="0"/>
              <a:t>8/24/2017</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3741008F-26B4-483A-9ABB-F8178B112DF6}" type="slidenum">
              <a:rPr lang="en-US" smtClean="0"/>
              <a:t>‹#›</a:t>
            </a:fld>
            <a:endParaRPr lang="en-US" dirty="0"/>
          </a:p>
        </p:txBody>
      </p:sp>
    </p:spTree>
    <p:extLst>
      <p:ext uri="{BB962C8B-B14F-4D97-AF65-F5344CB8AC3E}">
        <p14:creationId xmlns:p14="http://schemas.microsoft.com/office/powerpoint/2010/main" val="1746906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4" name="Group 20"/>
          <p:cNvGrpSpPr/>
          <p:nvPr/>
        </p:nvGrpSpPr>
        <p:grpSpPr>
          <a:xfrm>
            <a:off x="0" y="6631305"/>
            <a:ext cx="12192000" cy="228600"/>
            <a:chOff x="0" y="6583680"/>
            <a:chExt cx="9144000" cy="228600"/>
          </a:xfrm>
        </p:grpSpPr>
        <p:sp>
          <p:nvSpPr>
            <p:cNvPr id="32" name="Rectangle 31"/>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3" name="Rectangle 32"/>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4" name="Rectangle 33"/>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pic>
        <p:nvPicPr>
          <p:cNvPr id="13" name="Picture 12" descr="bar_06.png"/>
          <p:cNvPicPr>
            <a:picLocks noChangeAspect="1"/>
          </p:cNvPicPr>
          <p:nvPr/>
        </p:nvPicPr>
        <p:blipFill>
          <a:blip r:embed="rId2">
            <a:duotone>
              <a:schemeClr val="accent2">
                <a:shade val="45000"/>
                <a:satMod val="135000"/>
              </a:schemeClr>
              <a:prstClr val="white"/>
            </a:duotone>
          </a:blip>
          <a:stretch>
            <a:fillRect/>
          </a:stretch>
        </p:blipFill>
        <p:spPr>
          <a:xfrm>
            <a:off x="0" y="403860"/>
            <a:ext cx="12192000" cy="53340"/>
          </a:xfrm>
          <a:prstGeom prst="rect">
            <a:avLst/>
          </a:prstGeom>
        </p:spPr>
      </p:pic>
      <p:pic>
        <p:nvPicPr>
          <p:cNvPr id="10" name="Picture 9" descr="2_01.jpg"/>
          <p:cNvPicPr>
            <a:picLocks noChangeAspect="1"/>
          </p:cNvPicPr>
          <p:nvPr/>
        </p:nvPicPr>
        <p:blipFill>
          <a:blip r:embed="rId3"/>
          <a:stretch>
            <a:fillRect/>
          </a:stretch>
        </p:blipFill>
        <p:spPr>
          <a:xfrm>
            <a:off x="0" y="0"/>
            <a:ext cx="12192000" cy="40386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Date Placeholder 16"/>
          <p:cNvSpPr>
            <a:spLocks noGrp="1"/>
          </p:cNvSpPr>
          <p:nvPr>
            <p:ph type="dt" sz="half" idx="10"/>
          </p:nvPr>
        </p:nvSpPr>
        <p:spPr/>
        <p:txBody>
          <a:bodyPr/>
          <a:lstStyle/>
          <a:p>
            <a:fld id="{46429970-AC7A-4A62-8A32-936C20903A2E}" type="datetimeFigureOut">
              <a:rPr lang="en-US" smtClean="0"/>
              <a:t>8/24/2017</a:t>
            </a:fld>
            <a:endParaRPr lang="en-US" dirty="0"/>
          </a:p>
        </p:txBody>
      </p:sp>
      <p:sp>
        <p:nvSpPr>
          <p:cNvPr id="18" name="Slide Number Placeholder 17"/>
          <p:cNvSpPr>
            <a:spLocks noGrp="1"/>
          </p:cNvSpPr>
          <p:nvPr>
            <p:ph type="sldNum" sz="quarter" idx="11"/>
          </p:nvPr>
        </p:nvSpPr>
        <p:spPr/>
        <p:txBody>
          <a:bodyPr/>
          <a:lstStyle/>
          <a:p>
            <a:fld id="{185C669E-99C3-45F1-B7D5-664361015AEF}" type="slidenum">
              <a:rPr lang="en-US" smtClean="0"/>
              <a:t>‹#›</a:t>
            </a:fld>
            <a:endParaRPr lang="en-US" dirty="0"/>
          </a:p>
        </p:txBody>
      </p:sp>
      <p:sp>
        <p:nvSpPr>
          <p:cNvPr id="20" name="Footer Placeholder 19"/>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28178637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7" cy="1574808"/>
          </a:xfrm>
        </p:spPr>
        <p:txBody>
          <a:bodyPr anchor="b">
            <a:normAutofit/>
          </a:bodyPr>
          <a:lstStyle>
            <a:lvl1pPr algn="l">
              <a:defRPr sz="27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7"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154955" y="3657600"/>
            <a:ext cx="5084979" cy="1371600"/>
          </a:xfrm>
        </p:spPr>
        <p:txBody>
          <a:bodyPr>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20C34F-17EA-49F8-A017-0F1E5E205AE6}" type="datetimeFigureOut">
              <a:rPr lang="en-US" smtClean="0"/>
              <a:t>8/24/2017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741008F-26B4-483A-9ABB-F8178B112DF6}" type="slidenum">
              <a:rPr lang="en-US" smtClean="0"/>
              <a:t>‹#›</a:t>
            </a:fld>
            <a:endParaRPr lang="en-US" dirty="0"/>
          </a:p>
        </p:txBody>
      </p:sp>
    </p:spTree>
    <p:extLst>
      <p:ext uri="{BB962C8B-B14F-4D97-AF65-F5344CB8AC3E}">
        <p14:creationId xmlns:p14="http://schemas.microsoft.com/office/powerpoint/2010/main" val="14470975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7" y="4800587"/>
            <a:ext cx="8825657" cy="566738"/>
          </a:xfrm>
        </p:spPr>
        <p:txBody>
          <a:bodyPr anchor="b">
            <a:normAutofit/>
          </a:bodyPr>
          <a:lstStyle>
            <a:lvl1pPr algn="l">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9"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20C34F-17EA-49F8-A017-0F1E5E205AE6}" type="datetimeFigureOut">
              <a:rPr lang="en-US" smtClean="0"/>
              <a:t>8/24/2017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741008F-26B4-483A-9ABB-F8178B112DF6}" type="slidenum">
              <a:rPr lang="en-US" smtClean="0"/>
              <a:t>‹#›</a:t>
            </a:fld>
            <a:endParaRPr lang="en-US" dirty="0"/>
          </a:p>
        </p:txBody>
      </p:sp>
    </p:spTree>
    <p:extLst>
      <p:ext uri="{BB962C8B-B14F-4D97-AF65-F5344CB8AC3E}">
        <p14:creationId xmlns:p14="http://schemas.microsoft.com/office/powerpoint/2010/main" val="41916903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5" y="1447800"/>
            <a:ext cx="8825659" cy="1981200"/>
          </a:xfrm>
        </p:spPr>
        <p:txBody>
          <a:bodyPr/>
          <a:lstStyle>
            <a:lvl1pPr>
              <a:defRPr sz="36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5" y="3657600"/>
            <a:ext cx="8825659" cy="2362200"/>
          </a:xfrm>
        </p:spPr>
        <p:txBody>
          <a:bodyPr anchor="ctr">
            <a:normAutofit/>
          </a:bodyPr>
          <a:lstStyle>
            <a:lvl1pPr marL="0" indent="0">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20C34F-17EA-49F8-A017-0F1E5E205AE6}" type="datetimeFigureOut">
              <a:rPr lang="en-US" smtClean="0"/>
              <a:t>8/24/2017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741008F-26B4-483A-9ABB-F8178B112DF6}" type="slidenum">
              <a:rPr lang="en-US" smtClean="0"/>
              <a:t>‹#›</a:t>
            </a:fld>
            <a:endParaRPr lang="en-US" dirty="0"/>
          </a:p>
        </p:txBody>
      </p:sp>
    </p:spTree>
    <p:extLst>
      <p:ext uri="{BB962C8B-B14F-4D97-AF65-F5344CB8AC3E}">
        <p14:creationId xmlns:p14="http://schemas.microsoft.com/office/powerpoint/2010/main" val="28087554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36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1" y="3771174"/>
            <a:ext cx="7279649" cy="342174"/>
          </a:xfrm>
        </p:spPr>
        <p:txBody>
          <a:bodyPr vert="horz" lIns="91440" tIns="45720" rIns="91440" bIns="45720" rtlCol="0" anchor="t">
            <a:normAutofit/>
          </a:bodyPr>
          <a:lstStyle>
            <a:lvl1pPr marL="0" indent="0">
              <a:buNone/>
              <a:defRPr lang="en-US" sz="1050" b="0" i="0" kern="1200" cap="small" dirty="0">
                <a:solidFill>
                  <a:schemeClr val="bg2">
                    <a:lumMod val="40000"/>
                    <a:lumOff val="60000"/>
                  </a:schemeClr>
                </a:solidFill>
                <a:latin typeface="+mj-lt"/>
                <a:ea typeface="+mj-ea"/>
                <a:cs typeface="+mj-cs"/>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5" y="4350657"/>
            <a:ext cx="8825659" cy="1676400"/>
          </a:xfrm>
        </p:spPr>
        <p:txBody>
          <a:bodyPr anchor="ctr">
            <a:normAutofit/>
          </a:bodyPr>
          <a:lstStyle>
            <a:lvl1pPr marL="0" indent="0">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20C34F-17EA-49F8-A017-0F1E5E205AE6}" type="datetimeFigureOut">
              <a:rPr lang="en-US" smtClean="0"/>
              <a:t>8/24/2017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741008F-26B4-483A-9ABB-F8178B112DF6}" type="slidenum">
              <a:rPr lang="en-US" smtClean="0"/>
              <a:t>‹#›</a:t>
            </a:fld>
            <a:endParaRPr lang="en-US" dirty="0"/>
          </a:p>
        </p:txBody>
      </p:sp>
      <p:sp>
        <p:nvSpPr>
          <p:cNvPr id="12" name="TextBox 11"/>
          <p:cNvSpPr txBox="1"/>
          <p:nvPr/>
        </p:nvSpPr>
        <p:spPr>
          <a:xfrm>
            <a:off x="898295" y="971255"/>
            <a:ext cx="801912" cy="1500411"/>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9150" dirty="0"/>
              <a:t>“</a:t>
            </a:r>
          </a:p>
        </p:txBody>
      </p:sp>
      <p:sp>
        <p:nvSpPr>
          <p:cNvPr id="15" name="TextBox 14"/>
          <p:cNvSpPr txBox="1"/>
          <p:nvPr/>
        </p:nvSpPr>
        <p:spPr>
          <a:xfrm>
            <a:off x="9330491" y="2613789"/>
            <a:ext cx="801912" cy="1500411"/>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9150" dirty="0"/>
              <a:t>”</a:t>
            </a:r>
          </a:p>
        </p:txBody>
      </p:sp>
    </p:spTree>
    <p:extLst>
      <p:ext uri="{BB962C8B-B14F-4D97-AF65-F5344CB8AC3E}">
        <p14:creationId xmlns:p14="http://schemas.microsoft.com/office/powerpoint/2010/main" val="17691407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5" y="3124201"/>
            <a:ext cx="8825660" cy="1653180"/>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9" cy="860400"/>
          </a:xfrm>
        </p:spPr>
        <p:txBody>
          <a:bodyPr anchor="t"/>
          <a:lstStyle>
            <a:lvl1pPr marL="0" indent="0" algn="l">
              <a:buNone/>
              <a:defRPr sz="1500" cap="none">
                <a:solidFill>
                  <a:schemeClr val="bg2">
                    <a:lumMod val="40000"/>
                    <a:lumOff val="6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20C34F-17EA-49F8-A017-0F1E5E205AE6}" type="datetimeFigureOut">
              <a:rPr lang="en-US" smtClean="0"/>
              <a:t>8/24/2017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741008F-26B4-483A-9ABB-F8178B112DF6}" type="slidenum">
              <a:rPr lang="en-US" smtClean="0"/>
              <a:t>‹#›</a:t>
            </a:fld>
            <a:endParaRPr lang="en-US" dirty="0"/>
          </a:p>
        </p:txBody>
      </p:sp>
    </p:spTree>
    <p:extLst>
      <p:ext uri="{BB962C8B-B14F-4D97-AF65-F5344CB8AC3E}">
        <p14:creationId xmlns:p14="http://schemas.microsoft.com/office/powerpoint/2010/main" val="26778107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15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7" cy="576262"/>
          </a:xfr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1"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Text Placeholder 4"/>
          <p:cNvSpPr>
            <a:spLocks noGrp="1"/>
          </p:cNvSpPr>
          <p:nvPr>
            <p:ph type="body" sz="quarter" idx="3"/>
          </p:nvPr>
        </p:nvSpPr>
        <p:spPr>
          <a:xfrm>
            <a:off x="3883661" y="1981200"/>
            <a:ext cx="2936241" cy="576262"/>
          </a:xfr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19" name="Text Placeholder 3"/>
          <p:cNvSpPr>
            <a:spLocks noGrp="1"/>
          </p:cNvSpPr>
          <p:nvPr>
            <p:ph type="body" sz="half" idx="16"/>
          </p:nvPr>
        </p:nvSpPr>
        <p:spPr>
          <a:xfrm>
            <a:off x="3873105" y="2667000"/>
            <a:ext cx="294679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4" name="Text Placeholder 4"/>
          <p:cNvSpPr>
            <a:spLocks noGrp="1"/>
          </p:cNvSpPr>
          <p:nvPr>
            <p:ph type="body" sz="quarter" idx="13"/>
          </p:nvPr>
        </p:nvSpPr>
        <p:spPr>
          <a:xfrm>
            <a:off x="7124701" y="1981200"/>
            <a:ext cx="2932113" cy="576262"/>
          </a:xfr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Text Placeholder 3"/>
          <p:cNvSpPr>
            <a:spLocks noGrp="1"/>
          </p:cNvSpPr>
          <p:nvPr>
            <p:ph type="body" sz="half" idx="17"/>
          </p:nvPr>
        </p:nvSpPr>
        <p:spPr>
          <a:xfrm>
            <a:off x="7124701" y="2667000"/>
            <a:ext cx="29321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cxnSp>
        <p:nvCxnSpPr>
          <p:cNvPr id="17" name="Straight Connector 16"/>
          <p:cNvCxnSpPr/>
          <p:nvPr/>
        </p:nvCxnSpPr>
        <p:spPr>
          <a:xfrm>
            <a:off x="3726143"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020C34F-17EA-49F8-A017-0F1E5E205AE6}" type="datetimeFigureOut">
              <a:rPr lang="en-US" smtClean="0"/>
              <a:t>8/24/2017</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741008F-26B4-483A-9ABB-F8178B112DF6}" type="slidenum">
              <a:rPr lang="en-US" smtClean="0"/>
              <a:t>‹#›</a:t>
            </a:fld>
            <a:endParaRPr lang="en-US" dirty="0"/>
          </a:p>
        </p:txBody>
      </p:sp>
    </p:spTree>
    <p:extLst>
      <p:ext uri="{BB962C8B-B14F-4D97-AF65-F5344CB8AC3E}">
        <p14:creationId xmlns:p14="http://schemas.microsoft.com/office/powerpoint/2010/main" val="32280541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15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1" cy="576262"/>
          </a:xfr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1"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3"/>
            <a:ext cx="2940051"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Text Placeholder 4"/>
          <p:cNvSpPr>
            <a:spLocks noGrp="1"/>
          </p:cNvSpPr>
          <p:nvPr>
            <p:ph type="body" sz="quarter" idx="3"/>
          </p:nvPr>
        </p:nvSpPr>
        <p:spPr>
          <a:xfrm>
            <a:off x="3889376" y="4250949"/>
            <a:ext cx="2930525" cy="576262"/>
          </a:xfr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5"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2"/>
            <a:ext cx="2934407"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4" name="Text Placeholder 4"/>
          <p:cNvSpPr>
            <a:spLocks noGrp="1"/>
          </p:cNvSpPr>
          <p:nvPr>
            <p:ph type="body" sz="quarter" idx="13"/>
          </p:nvPr>
        </p:nvSpPr>
        <p:spPr>
          <a:xfrm>
            <a:off x="7124701" y="4250949"/>
            <a:ext cx="2932113" cy="576262"/>
          </a:xfr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701"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24" name="Text Placeholder 3"/>
          <p:cNvSpPr>
            <a:spLocks noGrp="1"/>
          </p:cNvSpPr>
          <p:nvPr>
            <p:ph type="body" sz="half" idx="20"/>
          </p:nvPr>
        </p:nvSpPr>
        <p:spPr>
          <a:xfrm>
            <a:off x="7124576" y="4827210"/>
            <a:ext cx="2935997"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cxnSp>
        <p:nvCxnSpPr>
          <p:cNvPr id="19" name="Straight Connector 18"/>
          <p:cNvCxnSpPr/>
          <p:nvPr/>
        </p:nvCxnSpPr>
        <p:spPr>
          <a:xfrm>
            <a:off x="3726143"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020C34F-17EA-49F8-A017-0F1E5E205AE6}" type="datetimeFigureOut">
              <a:rPr lang="en-US" smtClean="0"/>
              <a:t>8/24/2017</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741008F-26B4-483A-9ABB-F8178B112DF6}" type="slidenum">
              <a:rPr lang="en-US" smtClean="0"/>
              <a:t>‹#›</a:t>
            </a:fld>
            <a:endParaRPr lang="en-US" dirty="0"/>
          </a:p>
        </p:txBody>
      </p:sp>
    </p:spTree>
    <p:extLst>
      <p:ext uri="{BB962C8B-B14F-4D97-AF65-F5344CB8AC3E}">
        <p14:creationId xmlns:p14="http://schemas.microsoft.com/office/powerpoint/2010/main" val="28469961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020C34F-17EA-49F8-A017-0F1E5E205AE6}" type="datetimeFigureOut">
              <a:rPr lang="en-US" smtClean="0"/>
              <a:t>8/24/2017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741008F-26B4-483A-9ABB-F8178B112DF6}" type="slidenum">
              <a:rPr lang="en-US" smtClean="0"/>
              <a:t>‹#›</a:t>
            </a:fld>
            <a:endParaRPr lang="en-US" dirty="0"/>
          </a:p>
        </p:txBody>
      </p:sp>
    </p:spTree>
    <p:extLst>
      <p:ext uri="{BB962C8B-B14F-4D97-AF65-F5344CB8AC3E}">
        <p14:creationId xmlns:p14="http://schemas.microsoft.com/office/powerpoint/2010/main" val="23080601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3" y="430215"/>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4"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020C34F-17EA-49F8-A017-0F1E5E205AE6}" type="datetimeFigureOut">
              <a:rPr lang="en-US" smtClean="0"/>
              <a:t>8/24/2017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741008F-26B4-483A-9ABB-F8178B112DF6}" type="slidenum">
              <a:rPr lang="en-US" smtClean="0"/>
              <a:t>‹#›</a:t>
            </a:fld>
            <a:endParaRPr lang="en-US" dirty="0"/>
          </a:p>
        </p:txBody>
      </p:sp>
    </p:spTree>
    <p:extLst>
      <p:ext uri="{BB962C8B-B14F-4D97-AF65-F5344CB8AC3E}">
        <p14:creationId xmlns:p14="http://schemas.microsoft.com/office/powerpoint/2010/main" val="4226923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4" name="Group 22"/>
          <p:cNvGrpSpPr/>
          <p:nvPr/>
        </p:nvGrpSpPr>
        <p:grpSpPr>
          <a:xfrm>
            <a:off x="1917699" y="6629400"/>
            <a:ext cx="10274301" cy="228600"/>
            <a:chOff x="1438274" y="6629400"/>
            <a:chExt cx="7705726" cy="228600"/>
          </a:xfrm>
        </p:grpSpPr>
        <p:sp>
          <p:nvSpPr>
            <p:cNvPr id="27" name="Rectangle 26"/>
            <p:cNvSpPr/>
            <p:nvPr/>
          </p:nvSpPr>
          <p:spPr>
            <a:xfrm>
              <a:off x="8763000" y="662940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8" name="Rectangle 27"/>
            <p:cNvSpPr/>
            <p:nvPr/>
          </p:nvSpPr>
          <p:spPr>
            <a:xfrm>
              <a:off x="7142480" y="662940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9" name="Rectangle 28"/>
            <p:cNvSpPr/>
            <p:nvPr/>
          </p:nvSpPr>
          <p:spPr>
            <a:xfrm>
              <a:off x="1438274" y="6629400"/>
              <a:ext cx="5663565"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2" name="Title 1"/>
          <p:cNvSpPr>
            <a:spLocks noGrp="1"/>
          </p:cNvSpPr>
          <p:nvPr>
            <p:ph type="title"/>
          </p:nvPr>
        </p:nvSpPr>
        <p:spPr>
          <a:xfrm>
            <a:off x="2336801" y="5245101"/>
            <a:ext cx="9245599" cy="1155700"/>
          </a:xfrm>
        </p:spPr>
        <p:txBody>
          <a:bodyPr anchor="t">
            <a:normAutofit/>
          </a:bodyPr>
          <a:lstStyle>
            <a:lvl1pPr algn="r">
              <a:defRPr sz="4200" b="0" i="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336801" y="4114800"/>
            <a:ext cx="9245599" cy="1130300"/>
          </a:xfrm>
        </p:spPr>
        <p:txBody>
          <a:bodyPr anchor="b">
            <a:normAutofit/>
          </a:bodyPr>
          <a:lstStyle>
            <a:lvl1pPr marL="0" indent="0" algn="r">
              <a:buNone/>
              <a:defRPr sz="24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10" name="Picture 9" descr="9_01.jpg"/>
          <p:cNvPicPr>
            <a:picLocks noChangeAspect="1"/>
          </p:cNvPicPr>
          <p:nvPr/>
        </p:nvPicPr>
        <p:blipFill>
          <a:blip r:embed="rId2"/>
          <a:stretch>
            <a:fillRect/>
          </a:stretch>
        </p:blipFill>
        <p:spPr>
          <a:xfrm>
            <a:off x="0" y="0"/>
            <a:ext cx="1818640" cy="6858000"/>
          </a:xfrm>
          <a:prstGeom prst="rect">
            <a:avLst/>
          </a:prstGeom>
        </p:spPr>
      </p:pic>
      <p:sp>
        <p:nvSpPr>
          <p:cNvPr id="24" name="Date Placeholder 23"/>
          <p:cNvSpPr>
            <a:spLocks noGrp="1"/>
          </p:cNvSpPr>
          <p:nvPr>
            <p:ph type="dt" sz="half" idx="10"/>
          </p:nvPr>
        </p:nvSpPr>
        <p:spPr>
          <a:xfrm>
            <a:off x="9550400" y="6610350"/>
            <a:ext cx="2032000" cy="246888"/>
          </a:xfrm>
        </p:spPr>
        <p:txBody>
          <a:bodyPr/>
          <a:lstStyle/>
          <a:p>
            <a:fld id="{46429970-AC7A-4A62-8A32-936C20903A2E}" type="datetimeFigureOut">
              <a:rPr lang="en-US" smtClean="0"/>
              <a:t>8/24/2017</a:t>
            </a:fld>
            <a:endParaRPr lang="en-US" dirty="0"/>
          </a:p>
        </p:txBody>
      </p:sp>
      <p:sp>
        <p:nvSpPr>
          <p:cNvPr id="25" name="Slide Number Placeholder 24"/>
          <p:cNvSpPr>
            <a:spLocks noGrp="1"/>
          </p:cNvSpPr>
          <p:nvPr>
            <p:ph type="sldNum" sz="quarter" idx="11"/>
          </p:nvPr>
        </p:nvSpPr>
        <p:spPr>
          <a:xfrm>
            <a:off x="11656907" y="6610350"/>
            <a:ext cx="508000" cy="246888"/>
          </a:xfrm>
        </p:spPr>
        <p:txBody>
          <a:bodyPr/>
          <a:lstStyle/>
          <a:p>
            <a:fld id="{185C669E-99C3-45F1-B7D5-664361015AEF}" type="slidenum">
              <a:rPr lang="en-US" smtClean="0"/>
              <a:t>‹#›</a:t>
            </a:fld>
            <a:endParaRPr lang="en-US" dirty="0"/>
          </a:p>
        </p:txBody>
      </p:sp>
      <p:sp>
        <p:nvSpPr>
          <p:cNvPr id="26" name="Footer Placeholder 25"/>
          <p:cNvSpPr>
            <a:spLocks noGrp="1"/>
          </p:cNvSpPr>
          <p:nvPr>
            <p:ph type="ftr" sz="quarter" idx="12"/>
          </p:nvPr>
        </p:nvSpPr>
        <p:spPr>
          <a:xfrm>
            <a:off x="2032000" y="6610350"/>
            <a:ext cx="7416800" cy="247650"/>
          </a:xfrm>
        </p:spPr>
        <p:txBody>
          <a:bodyPr/>
          <a:lstStyle/>
          <a:p>
            <a:endParaRPr lang="en-US" dirty="0"/>
          </a:p>
        </p:txBody>
      </p:sp>
      <p:pic>
        <p:nvPicPr>
          <p:cNvPr id="20" name="Picture 19" descr="vert_bar_02.png"/>
          <p:cNvPicPr preferRelativeResize="0">
            <a:picLocks/>
          </p:cNvPicPr>
          <p:nvPr/>
        </p:nvPicPr>
        <p:blipFill>
          <a:blip r:embed="rId3">
            <a:duotone>
              <a:schemeClr val="accent3">
                <a:shade val="45000"/>
                <a:satMod val="135000"/>
              </a:schemeClr>
              <a:prstClr val="white"/>
            </a:duotone>
          </a:blip>
          <a:stretch>
            <a:fillRect/>
          </a:stretch>
        </p:blipFill>
        <p:spPr>
          <a:xfrm>
            <a:off x="1816608" y="0"/>
            <a:ext cx="97536" cy="6858000"/>
          </a:xfrm>
          <a:prstGeom prst="rect">
            <a:avLst/>
          </a:prstGeom>
        </p:spPr>
      </p:pic>
    </p:spTree>
    <p:extLst>
      <p:ext uri="{BB962C8B-B14F-4D97-AF65-F5344CB8AC3E}">
        <p14:creationId xmlns:p14="http://schemas.microsoft.com/office/powerpoint/2010/main" val="1889422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3" name="Picture 12" descr="bar_06.png"/>
          <p:cNvPicPr>
            <a:picLocks noChangeAspect="1"/>
          </p:cNvPicPr>
          <p:nvPr/>
        </p:nvPicPr>
        <p:blipFill>
          <a:blip r:embed="rId2">
            <a:duotone>
              <a:schemeClr val="accent4">
                <a:shade val="45000"/>
                <a:satMod val="135000"/>
              </a:schemeClr>
              <a:prstClr val="white"/>
            </a:duotone>
          </a:blip>
          <a:stretch>
            <a:fillRect/>
          </a:stretch>
        </p:blipFill>
        <p:spPr>
          <a:xfrm>
            <a:off x="0" y="403860"/>
            <a:ext cx="12192000" cy="5334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pic>
        <p:nvPicPr>
          <p:cNvPr id="12" name="Picture 11" descr="3_01.jpg"/>
          <p:cNvPicPr>
            <a:picLocks noChangeAspect="1"/>
          </p:cNvPicPr>
          <p:nvPr/>
        </p:nvPicPr>
        <p:blipFill>
          <a:blip r:embed="rId3"/>
          <a:stretch>
            <a:fillRect/>
          </a:stretch>
        </p:blipFill>
        <p:spPr>
          <a:xfrm>
            <a:off x="0" y="0"/>
            <a:ext cx="12192000" cy="403860"/>
          </a:xfrm>
          <a:prstGeom prst="rect">
            <a:avLst/>
          </a:prstGeom>
        </p:spPr>
      </p:pic>
      <p:sp>
        <p:nvSpPr>
          <p:cNvPr id="14" name="Content Placeholder 13"/>
          <p:cNvSpPr>
            <a:spLocks noGrp="1"/>
          </p:cNvSpPr>
          <p:nvPr>
            <p:ph sz="quarter" idx="13"/>
          </p:nvPr>
        </p:nvSpPr>
        <p:spPr>
          <a:xfrm>
            <a:off x="609600" y="1981200"/>
            <a:ext cx="5384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Content Placeholder 15"/>
          <p:cNvSpPr>
            <a:spLocks noGrp="1"/>
          </p:cNvSpPr>
          <p:nvPr>
            <p:ph sz="quarter" idx="14"/>
          </p:nvPr>
        </p:nvSpPr>
        <p:spPr>
          <a:xfrm>
            <a:off x="6197600" y="1981200"/>
            <a:ext cx="5384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3" name="Group 14"/>
          <p:cNvGrpSpPr/>
          <p:nvPr/>
        </p:nvGrpSpPr>
        <p:grpSpPr>
          <a:xfrm>
            <a:off x="0" y="6631305"/>
            <a:ext cx="12192000" cy="228600"/>
            <a:chOff x="0" y="6583680"/>
            <a:chExt cx="9144000" cy="228600"/>
          </a:xfrm>
        </p:grpSpPr>
        <p:sp>
          <p:nvSpPr>
            <p:cNvPr id="17" name="Rectangle 16"/>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Rectangle 17"/>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9" name="Rectangle 18"/>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20" name="Date Placeholder 19"/>
          <p:cNvSpPr>
            <a:spLocks noGrp="1"/>
          </p:cNvSpPr>
          <p:nvPr>
            <p:ph type="dt" sz="half" idx="15"/>
          </p:nvPr>
        </p:nvSpPr>
        <p:spPr/>
        <p:txBody>
          <a:bodyPr/>
          <a:lstStyle/>
          <a:p>
            <a:fld id="{46429970-AC7A-4A62-8A32-936C20903A2E}" type="datetimeFigureOut">
              <a:rPr lang="en-US" smtClean="0"/>
              <a:t>8/24/2017</a:t>
            </a:fld>
            <a:endParaRPr lang="en-US" dirty="0"/>
          </a:p>
        </p:txBody>
      </p:sp>
      <p:sp>
        <p:nvSpPr>
          <p:cNvPr id="21" name="Slide Number Placeholder 20"/>
          <p:cNvSpPr>
            <a:spLocks noGrp="1"/>
          </p:cNvSpPr>
          <p:nvPr>
            <p:ph type="sldNum" sz="quarter" idx="16"/>
          </p:nvPr>
        </p:nvSpPr>
        <p:spPr/>
        <p:txBody>
          <a:bodyPr/>
          <a:lstStyle/>
          <a:p>
            <a:fld id="{185C669E-99C3-45F1-B7D5-664361015AEF}" type="slidenum">
              <a:rPr lang="en-US" smtClean="0"/>
              <a:t>‹#›</a:t>
            </a:fld>
            <a:endParaRPr lang="en-US" dirty="0"/>
          </a:p>
        </p:txBody>
      </p:sp>
      <p:sp>
        <p:nvSpPr>
          <p:cNvPr id="22" name="Footer Placeholder 21"/>
          <p:cNvSpPr>
            <a:spLocks noGrp="1"/>
          </p:cNvSpPr>
          <p:nvPr>
            <p:ph type="ftr" sz="quarter" idx="17"/>
          </p:nvPr>
        </p:nvSpPr>
        <p:spPr/>
        <p:txBody>
          <a:bodyPr/>
          <a:lstStyle/>
          <a:p>
            <a:endParaRPr lang="en-US" dirty="0"/>
          </a:p>
        </p:txBody>
      </p:sp>
    </p:spTree>
    <p:extLst>
      <p:ext uri="{BB962C8B-B14F-4D97-AF65-F5344CB8AC3E}">
        <p14:creationId xmlns:p14="http://schemas.microsoft.com/office/powerpoint/2010/main" val="5891184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981200"/>
            <a:ext cx="5386917" cy="411162"/>
          </a:xfrm>
        </p:spPr>
        <p:txBody>
          <a:bodyPr lIns="0" rIns="0" anchor="b">
            <a:noAutofit/>
          </a:bodyPr>
          <a:lstStyle>
            <a:lvl1pPr marL="0" indent="0">
              <a:lnSpc>
                <a:spcPct val="100000"/>
              </a:lnSpc>
              <a:buNone/>
              <a:defRPr sz="1600" b="1" i="0" cap="all" spc="1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pic>
        <p:nvPicPr>
          <p:cNvPr id="14" name="Picture 13" descr="4_01.jpg"/>
          <p:cNvPicPr>
            <a:picLocks noChangeAspect="1"/>
          </p:cNvPicPr>
          <p:nvPr/>
        </p:nvPicPr>
        <p:blipFill>
          <a:blip r:embed="rId2"/>
          <a:stretch>
            <a:fillRect/>
          </a:stretch>
        </p:blipFill>
        <p:spPr>
          <a:xfrm>
            <a:off x="0" y="0"/>
            <a:ext cx="12192000" cy="403860"/>
          </a:xfrm>
          <a:prstGeom prst="rect">
            <a:avLst/>
          </a:prstGeom>
        </p:spPr>
      </p:pic>
      <p:sp>
        <p:nvSpPr>
          <p:cNvPr id="15" name="Text Placeholder 2"/>
          <p:cNvSpPr>
            <a:spLocks noGrp="1"/>
          </p:cNvSpPr>
          <p:nvPr>
            <p:ph type="body" idx="13"/>
          </p:nvPr>
        </p:nvSpPr>
        <p:spPr>
          <a:xfrm>
            <a:off x="6197600" y="1981200"/>
            <a:ext cx="5386917" cy="411162"/>
          </a:xfrm>
        </p:spPr>
        <p:txBody>
          <a:bodyPr lIns="0" rIns="0" anchor="b">
            <a:noAutofit/>
          </a:bodyPr>
          <a:lstStyle>
            <a:lvl1pPr marL="0" indent="0">
              <a:lnSpc>
                <a:spcPct val="100000"/>
              </a:lnSpc>
              <a:buNone/>
              <a:defRPr sz="1600" b="1" i="0" cap="all" spc="1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7" name="Content Placeholder 16"/>
          <p:cNvSpPr>
            <a:spLocks noGrp="1"/>
          </p:cNvSpPr>
          <p:nvPr>
            <p:ph sz="quarter" idx="14"/>
          </p:nvPr>
        </p:nvSpPr>
        <p:spPr>
          <a:xfrm>
            <a:off x="609600" y="2438400"/>
            <a:ext cx="53848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9" name="Content Placeholder 18"/>
          <p:cNvSpPr>
            <a:spLocks noGrp="1"/>
          </p:cNvSpPr>
          <p:nvPr>
            <p:ph sz="quarter" idx="15"/>
          </p:nvPr>
        </p:nvSpPr>
        <p:spPr>
          <a:xfrm>
            <a:off x="6197600" y="2438400"/>
            <a:ext cx="53848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6" name="Picture 15" descr="bar_06.png"/>
          <p:cNvPicPr>
            <a:picLocks noChangeAspect="1"/>
          </p:cNvPicPr>
          <p:nvPr/>
        </p:nvPicPr>
        <p:blipFill>
          <a:blip r:embed="rId3">
            <a:duotone>
              <a:schemeClr val="accent5">
                <a:shade val="45000"/>
                <a:satMod val="135000"/>
              </a:schemeClr>
              <a:prstClr val="white"/>
            </a:duotone>
          </a:blip>
          <a:stretch>
            <a:fillRect/>
          </a:stretch>
        </p:blipFill>
        <p:spPr>
          <a:xfrm>
            <a:off x="0" y="403860"/>
            <a:ext cx="12192000" cy="53340"/>
          </a:xfrm>
          <a:prstGeom prst="rect">
            <a:avLst/>
          </a:prstGeom>
        </p:spPr>
      </p:pic>
      <p:grpSp>
        <p:nvGrpSpPr>
          <p:cNvPr id="4" name="Group 17"/>
          <p:cNvGrpSpPr/>
          <p:nvPr/>
        </p:nvGrpSpPr>
        <p:grpSpPr>
          <a:xfrm>
            <a:off x="0" y="6631305"/>
            <a:ext cx="12192000" cy="228600"/>
            <a:chOff x="0" y="6583680"/>
            <a:chExt cx="9144000" cy="228600"/>
          </a:xfrm>
        </p:grpSpPr>
        <p:sp>
          <p:nvSpPr>
            <p:cNvPr id="20" name="Rectangle 19"/>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1" name="Rectangle 20"/>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2" name="Rectangle 21"/>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23" name="Date Placeholder 22"/>
          <p:cNvSpPr>
            <a:spLocks noGrp="1"/>
          </p:cNvSpPr>
          <p:nvPr>
            <p:ph type="dt" sz="half" idx="16"/>
          </p:nvPr>
        </p:nvSpPr>
        <p:spPr/>
        <p:txBody>
          <a:bodyPr/>
          <a:lstStyle/>
          <a:p>
            <a:fld id="{46429970-AC7A-4A62-8A32-936C20903A2E}" type="datetimeFigureOut">
              <a:rPr lang="en-US" smtClean="0"/>
              <a:t>8/24/2017</a:t>
            </a:fld>
            <a:endParaRPr lang="en-US" dirty="0"/>
          </a:p>
        </p:txBody>
      </p:sp>
      <p:sp>
        <p:nvSpPr>
          <p:cNvPr id="24" name="Slide Number Placeholder 23"/>
          <p:cNvSpPr>
            <a:spLocks noGrp="1"/>
          </p:cNvSpPr>
          <p:nvPr>
            <p:ph type="sldNum" sz="quarter" idx="17"/>
          </p:nvPr>
        </p:nvSpPr>
        <p:spPr/>
        <p:txBody>
          <a:bodyPr/>
          <a:lstStyle/>
          <a:p>
            <a:fld id="{185C669E-99C3-45F1-B7D5-664361015AEF}" type="slidenum">
              <a:rPr lang="en-US" smtClean="0"/>
              <a:t>‹#›</a:t>
            </a:fld>
            <a:endParaRPr lang="en-US" dirty="0"/>
          </a:p>
        </p:txBody>
      </p:sp>
      <p:sp>
        <p:nvSpPr>
          <p:cNvPr id="25" name="Footer Placeholder 24"/>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1146998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10" name="Picture 9" descr="2_01.jpg"/>
          <p:cNvPicPr>
            <a:picLocks noChangeAspect="1"/>
          </p:cNvPicPr>
          <p:nvPr/>
        </p:nvPicPr>
        <p:blipFill>
          <a:blip r:embed="rId2"/>
          <a:stretch>
            <a:fillRect/>
          </a:stretch>
        </p:blipFill>
        <p:spPr>
          <a:xfrm>
            <a:off x="0" y="0"/>
            <a:ext cx="12192000" cy="403860"/>
          </a:xfrm>
          <a:prstGeom prst="rect">
            <a:avLst/>
          </a:prstGeom>
        </p:spPr>
      </p:pic>
      <p:pic>
        <p:nvPicPr>
          <p:cNvPr id="11" name="Picture 10" descr="bar_06.png"/>
          <p:cNvPicPr>
            <a:picLocks noChangeAspect="1"/>
          </p:cNvPicPr>
          <p:nvPr/>
        </p:nvPicPr>
        <p:blipFill>
          <a:blip r:embed="rId3">
            <a:duotone>
              <a:schemeClr val="accent6">
                <a:shade val="45000"/>
                <a:satMod val="135000"/>
              </a:schemeClr>
              <a:prstClr val="white"/>
            </a:duotone>
          </a:blip>
          <a:stretch>
            <a:fillRect/>
          </a:stretch>
        </p:blipFill>
        <p:spPr>
          <a:xfrm>
            <a:off x="0" y="403860"/>
            <a:ext cx="12192000" cy="53340"/>
          </a:xfrm>
          <a:prstGeom prst="rect">
            <a:avLst/>
          </a:prstGeom>
        </p:spPr>
      </p:pic>
      <p:grpSp>
        <p:nvGrpSpPr>
          <p:cNvPr id="3" name="Group 11"/>
          <p:cNvGrpSpPr/>
          <p:nvPr/>
        </p:nvGrpSpPr>
        <p:grpSpPr>
          <a:xfrm>
            <a:off x="0" y="6631305"/>
            <a:ext cx="12192000" cy="228600"/>
            <a:chOff x="0" y="6583680"/>
            <a:chExt cx="9144000" cy="228600"/>
          </a:xfrm>
        </p:grpSpPr>
        <p:sp>
          <p:nvSpPr>
            <p:cNvPr id="13" name="Rectangle 12"/>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4" name="Rectangle 13"/>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5" name="Rectangle 14"/>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16" name="Date Placeholder 15"/>
          <p:cNvSpPr>
            <a:spLocks noGrp="1"/>
          </p:cNvSpPr>
          <p:nvPr>
            <p:ph type="dt" sz="half" idx="10"/>
          </p:nvPr>
        </p:nvSpPr>
        <p:spPr/>
        <p:txBody>
          <a:bodyPr/>
          <a:lstStyle/>
          <a:p>
            <a:fld id="{46429970-AC7A-4A62-8A32-936C20903A2E}" type="datetimeFigureOut">
              <a:rPr lang="en-US" smtClean="0"/>
              <a:t>8/24/2017</a:t>
            </a:fld>
            <a:endParaRPr lang="en-US" dirty="0"/>
          </a:p>
        </p:txBody>
      </p:sp>
      <p:sp>
        <p:nvSpPr>
          <p:cNvPr id="17" name="Slide Number Placeholder 16"/>
          <p:cNvSpPr>
            <a:spLocks noGrp="1"/>
          </p:cNvSpPr>
          <p:nvPr>
            <p:ph type="sldNum" sz="quarter" idx="11"/>
          </p:nvPr>
        </p:nvSpPr>
        <p:spPr/>
        <p:txBody>
          <a:bodyPr/>
          <a:lstStyle/>
          <a:p>
            <a:fld id="{185C669E-99C3-45F1-B7D5-664361015AEF}" type="slidenum">
              <a:rPr lang="en-US" smtClean="0"/>
              <a:t>‹#›</a:t>
            </a:fld>
            <a:endParaRPr lang="en-US" dirty="0"/>
          </a:p>
        </p:txBody>
      </p:sp>
      <p:sp>
        <p:nvSpPr>
          <p:cNvPr id="18" name="Footer Placeholder 17"/>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36637997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2" name="Group 8"/>
          <p:cNvGrpSpPr/>
          <p:nvPr/>
        </p:nvGrpSpPr>
        <p:grpSpPr>
          <a:xfrm>
            <a:off x="0" y="6631305"/>
            <a:ext cx="12192000" cy="228600"/>
            <a:chOff x="0" y="6583680"/>
            <a:chExt cx="9144000" cy="228600"/>
          </a:xfrm>
        </p:grpSpPr>
        <p:sp>
          <p:nvSpPr>
            <p:cNvPr id="10" name="Rectangle 9"/>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1" name="Rectangle 10"/>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2" name="Rectangle 11"/>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13" name="Date Placeholder 12"/>
          <p:cNvSpPr>
            <a:spLocks noGrp="1"/>
          </p:cNvSpPr>
          <p:nvPr>
            <p:ph type="dt" sz="half" idx="10"/>
          </p:nvPr>
        </p:nvSpPr>
        <p:spPr/>
        <p:txBody>
          <a:bodyPr/>
          <a:lstStyle/>
          <a:p>
            <a:fld id="{46429970-AC7A-4A62-8A32-936C20903A2E}" type="datetimeFigureOut">
              <a:rPr lang="en-US" smtClean="0"/>
              <a:t>8/24/2017</a:t>
            </a:fld>
            <a:endParaRPr lang="en-US" dirty="0"/>
          </a:p>
        </p:txBody>
      </p:sp>
      <p:sp>
        <p:nvSpPr>
          <p:cNvPr id="14" name="Slide Number Placeholder 13"/>
          <p:cNvSpPr>
            <a:spLocks noGrp="1"/>
          </p:cNvSpPr>
          <p:nvPr>
            <p:ph type="sldNum" sz="quarter" idx="11"/>
          </p:nvPr>
        </p:nvSpPr>
        <p:spPr/>
        <p:txBody>
          <a:bodyPr/>
          <a:lstStyle/>
          <a:p>
            <a:fld id="{185C669E-99C3-45F1-B7D5-664361015AEF}" type="slidenum">
              <a:rPr lang="en-US" smtClean="0"/>
              <a:t>‹#›</a:t>
            </a:fld>
            <a:endParaRPr lang="en-US" dirty="0"/>
          </a:p>
        </p:txBody>
      </p:sp>
      <p:sp>
        <p:nvSpPr>
          <p:cNvPr id="22" name="Footer Placeholder 21"/>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19560086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2" name="Picture 11" descr="3_01.jpg"/>
          <p:cNvPicPr>
            <a:picLocks noChangeAspect="1"/>
          </p:cNvPicPr>
          <p:nvPr/>
        </p:nvPicPr>
        <p:blipFill>
          <a:blip r:embed="rId2"/>
          <a:stretch>
            <a:fillRect/>
          </a:stretch>
        </p:blipFill>
        <p:spPr>
          <a:xfrm>
            <a:off x="0" y="0"/>
            <a:ext cx="12192000" cy="403860"/>
          </a:xfrm>
          <a:prstGeom prst="rect">
            <a:avLst/>
          </a:prstGeom>
        </p:spPr>
      </p:pic>
      <p:sp>
        <p:nvSpPr>
          <p:cNvPr id="13" name="Text Placeholder 2"/>
          <p:cNvSpPr>
            <a:spLocks noGrp="1"/>
          </p:cNvSpPr>
          <p:nvPr>
            <p:ph type="title"/>
          </p:nvPr>
        </p:nvSpPr>
        <p:spPr>
          <a:xfrm>
            <a:off x="609600" y="1524000"/>
            <a:ext cx="4470400" cy="914400"/>
          </a:xfrm>
        </p:spPr>
        <p:txBody>
          <a:bodyPr lIns="0" rIns="0" anchor="b">
            <a:noAutofit/>
          </a:bodyPr>
          <a:lstStyle>
            <a:lvl1pPr marL="0" indent="0">
              <a:lnSpc>
                <a:spcPct val="100000"/>
              </a:lnSpc>
              <a:buNone/>
              <a:defRPr sz="1800" b="1" i="0" cap="all" spc="1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title style</a:t>
            </a:r>
          </a:p>
        </p:txBody>
      </p:sp>
      <p:sp>
        <p:nvSpPr>
          <p:cNvPr id="15" name="Content Placeholder 14"/>
          <p:cNvSpPr>
            <a:spLocks noGrp="1"/>
          </p:cNvSpPr>
          <p:nvPr>
            <p:ph sz="quarter" idx="14"/>
          </p:nvPr>
        </p:nvSpPr>
        <p:spPr>
          <a:xfrm>
            <a:off x="5892800" y="1524000"/>
            <a:ext cx="5689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idx="2"/>
          </p:nvPr>
        </p:nvSpPr>
        <p:spPr>
          <a:xfrm>
            <a:off x="609601" y="2514599"/>
            <a:ext cx="4470400" cy="3127248"/>
          </a:xfrm>
        </p:spPr>
        <p:txBody>
          <a:bodyPr/>
          <a:lstStyle>
            <a:lvl1pPr marL="0" indent="0">
              <a:lnSpc>
                <a:spcPct val="150000"/>
              </a:lnSpc>
              <a:spcBef>
                <a:spcPts val="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pic>
        <p:nvPicPr>
          <p:cNvPr id="14" name="Picture 13" descr="bar_06.png"/>
          <p:cNvPicPr>
            <a:picLocks noChangeAspect="1"/>
          </p:cNvPicPr>
          <p:nvPr/>
        </p:nvPicPr>
        <p:blipFill>
          <a:blip r:embed="rId3">
            <a:duotone>
              <a:schemeClr val="accent1">
                <a:shade val="45000"/>
                <a:satMod val="135000"/>
              </a:schemeClr>
              <a:prstClr val="white"/>
            </a:duotone>
          </a:blip>
          <a:stretch>
            <a:fillRect/>
          </a:stretch>
        </p:blipFill>
        <p:spPr>
          <a:xfrm>
            <a:off x="0" y="403860"/>
            <a:ext cx="12192000" cy="53340"/>
          </a:xfrm>
          <a:prstGeom prst="rect">
            <a:avLst/>
          </a:prstGeom>
        </p:spPr>
      </p:pic>
      <p:grpSp>
        <p:nvGrpSpPr>
          <p:cNvPr id="2" name="Group 15"/>
          <p:cNvGrpSpPr/>
          <p:nvPr/>
        </p:nvGrpSpPr>
        <p:grpSpPr>
          <a:xfrm>
            <a:off x="0" y="6631305"/>
            <a:ext cx="12192000" cy="228600"/>
            <a:chOff x="0" y="6583680"/>
            <a:chExt cx="9144000" cy="228600"/>
          </a:xfrm>
        </p:grpSpPr>
        <p:sp>
          <p:nvSpPr>
            <p:cNvPr id="17" name="Rectangle 16"/>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Rectangle 17"/>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9" name="Rectangle 18"/>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20" name="Date Placeholder 19"/>
          <p:cNvSpPr>
            <a:spLocks noGrp="1"/>
          </p:cNvSpPr>
          <p:nvPr>
            <p:ph type="dt" sz="half" idx="15"/>
          </p:nvPr>
        </p:nvSpPr>
        <p:spPr/>
        <p:txBody>
          <a:bodyPr/>
          <a:lstStyle/>
          <a:p>
            <a:fld id="{46429970-AC7A-4A62-8A32-936C20903A2E}" type="datetimeFigureOut">
              <a:rPr lang="en-US" smtClean="0"/>
              <a:t>8/24/2017</a:t>
            </a:fld>
            <a:endParaRPr lang="en-US" dirty="0"/>
          </a:p>
        </p:txBody>
      </p:sp>
      <p:sp>
        <p:nvSpPr>
          <p:cNvPr id="21" name="Slide Number Placeholder 20"/>
          <p:cNvSpPr>
            <a:spLocks noGrp="1"/>
          </p:cNvSpPr>
          <p:nvPr>
            <p:ph type="sldNum" sz="quarter" idx="16"/>
          </p:nvPr>
        </p:nvSpPr>
        <p:spPr/>
        <p:txBody>
          <a:bodyPr/>
          <a:lstStyle/>
          <a:p>
            <a:fld id="{185C669E-99C3-45F1-B7D5-664361015AEF}" type="slidenum">
              <a:rPr lang="en-US" smtClean="0"/>
              <a:t>‹#›</a:t>
            </a:fld>
            <a:endParaRPr lang="en-US" dirty="0"/>
          </a:p>
        </p:txBody>
      </p:sp>
      <p:sp>
        <p:nvSpPr>
          <p:cNvPr id="22" name="Footer Placeholder 21"/>
          <p:cNvSpPr>
            <a:spLocks noGrp="1"/>
          </p:cNvSpPr>
          <p:nvPr>
            <p:ph type="ftr" sz="quarter" idx="17"/>
          </p:nvPr>
        </p:nvSpPr>
        <p:spPr/>
        <p:txBody>
          <a:bodyPr/>
          <a:lstStyle/>
          <a:p>
            <a:endParaRPr lang="en-US" dirty="0"/>
          </a:p>
        </p:txBody>
      </p:sp>
    </p:spTree>
    <p:extLst>
      <p:ext uri="{BB962C8B-B14F-4D97-AF65-F5344CB8AC3E}">
        <p14:creationId xmlns:p14="http://schemas.microsoft.com/office/powerpoint/2010/main" val="3168413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12" name="Group 15"/>
          <p:cNvGrpSpPr/>
          <p:nvPr/>
        </p:nvGrpSpPr>
        <p:grpSpPr>
          <a:xfrm>
            <a:off x="0" y="6631305"/>
            <a:ext cx="12192000" cy="228600"/>
            <a:chOff x="0" y="6583680"/>
            <a:chExt cx="9144000" cy="228600"/>
          </a:xfrm>
        </p:grpSpPr>
        <p:sp>
          <p:nvSpPr>
            <p:cNvPr id="13" name="Rectangle 12"/>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4" name="Rectangle 13"/>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5" name="Rectangle 14"/>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2" name="Title 1"/>
          <p:cNvSpPr>
            <a:spLocks noGrp="1"/>
          </p:cNvSpPr>
          <p:nvPr>
            <p:ph type="title"/>
          </p:nvPr>
        </p:nvSpPr>
        <p:spPr>
          <a:xfrm>
            <a:off x="609600" y="1527048"/>
            <a:ext cx="4474464" cy="914400"/>
          </a:xfrm>
        </p:spPr>
        <p:txBody>
          <a:bodyPr anchor="b">
            <a:normAutofit/>
          </a:bodyPr>
          <a:lstStyle>
            <a:lvl1pPr algn="l">
              <a:defRPr lang="en-US" sz="1800" b="1" i="0" kern="1200" cap="all" spc="100" baseline="0" dirty="0" smtClean="0">
                <a:solidFill>
                  <a:schemeClr val="tx2"/>
                </a:solidFill>
                <a:latin typeface="+mn-lt"/>
                <a:ea typeface="+mn-ea"/>
                <a:cs typeface="+mn-cs"/>
              </a:defRPr>
            </a:lvl1pPr>
          </a:lstStyle>
          <a:p>
            <a:pPr marL="0" lvl="0" indent="0" algn="l" defTabSz="914400" rtl="0" eaLnBrk="1" latinLnBrk="0" hangingPunct="1">
              <a:lnSpc>
                <a:spcPct val="100000"/>
              </a:lnSpc>
              <a:spcBef>
                <a:spcPct val="20000"/>
              </a:spcBef>
              <a:spcAft>
                <a:spcPts val="600"/>
              </a:spcAft>
              <a:buFont typeface="Wingdings" pitchFamily="2" charset="2"/>
              <a:buNone/>
            </a:pPr>
            <a:r>
              <a:rPr lang="en-US" smtClean="0"/>
              <a:t>Click to edit Master title style</a:t>
            </a:r>
            <a:endParaRPr lang="en-US" dirty="0"/>
          </a:p>
        </p:txBody>
      </p:sp>
      <p:sp>
        <p:nvSpPr>
          <p:cNvPr id="3" name="Picture Placeholder 2"/>
          <p:cNvSpPr>
            <a:spLocks noGrp="1"/>
          </p:cNvSpPr>
          <p:nvPr>
            <p:ph type="pic" idx="1"/>
          </p:nvPr>
        </p:nvSpPr>
        <p:spPr>
          <a:xfrm>
            <a:off x="5900928" y="1554480"/>
            <a:ext cx="5693664" cy="4059936"/>
          </a:xfrm>
          <a:solidFill>
            <a:schemeClr val="bg1"/>
          </a:solidFill>
        </p:spPr>
        <p:txBody>
          <a:bodyP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09600" y="2514600"/>
            <a:ext cx="4474464" cy="3127248"/>
          </a:xfrm>
        </p:spPr>
        <p:txBody>
          <a:bodyPr/>
          <a:lstStyle>
            <a:lvl1pPr marL="0" indent="0">
              <a:lnSpc>
                <a:spcPct val="150000"/>
              </a:lnSpc>
              <a:spcBef>
                <a:spcPts val="0"/>
              </a:spcBef>
              <a:buNone/>
              <a:defRPr lang="en-US" sz="1400" kern="1200" baseline="0" dirty="0" smtClean="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6429970-AC7A-4A62-8A32-936C20903A2E}" type="datetimeFigureOut">
              <a:rPr lang="en-US" smtClean="0"/>
              <a:t>8/24/2017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85C669E-99C3-45F1-B7D5-664361015AEF}" type="slidenum">
              <a:rPr lang="en-US" smtClean="0"/>
              <a:t>‹#›</a:t>
            </a:fld>
            <a:endParaRPr lang="en-US" dirty="0"/>
          </a:p>
        </p:txBody>
      </p:sp>
      <p:pic>
        <p:nvPicPr>
          <p:cNvPr id="8" name="Picture 7" descr="4_01.jpg"/>
          <p:cNvPicPr>
            <a:picLocks noChangeAspect="1"/>
          </p:cNvPicPr>
          <p:nvPr/>
        </p:nvPicPr>
        <p:blipFill>
          <a:blip r:embed="rId2"/>
          <a:stretch>
            <a:fillRect/>
          </a:stretch>
        </p:blipFill>
        <p:spPr>
          <a:xfrm>
            <a:off x="0" y="0"/>
            <a:ext cx="12192000" cy="403860"/>
          </a:xfrm>
          <a:prstGeom prst="rect">
            <a:avLst/>
          </a:prstGeom>
        </p:spPr>
      </p:pic>
      <p:pic>
        <p:nvPicPr>
          <p:cNvPr id="9" name="Picture 8" descr="bar_06.png"/>
          <p:cNvPicPr>
            <a:picLocks noChangeAspect="1"/>
          </p:cNvPicPr>
          <p:nvPr/>
        </p:nvPicPr>
        <p:blipFill>
          <a:blip r:embed="rId3">
            <a:duotone>
              <a:schemeClr val="accent2">
                <a:shade val="45000"/>
                <a:satMod val="135000"/>
              </a:schemeClr>
              <a:prstClr val="white"/>
            </a:duotone>
          </a:blip>
          <a:stretch>
            <a:fillRect/>
          </a:stretch>
        </p:blipFill>
        <p:spPr>
          <a:xfrm>
            <a:off x="0" y="403860"/>
            <a:ext cx="12192000" cy="53340"/>
          </a:xfrm>
          <a:prstGeom prst="rect">
            <a:avLst/>
          </a:prstGeom>
        </p:spPr>
      </p:pic>
      <p:cxnSp>
        <p:nvCxnSpPr>
          <p:cNvPr id="10" name="Straight Connector 9"/>
          <p:cNvCxnSpPr/>
          <p:nvPr/>
        </p:nvCxnSpPr>
        <p:spPr>
          <a:xfrm>
            <a:off x="5892800" y="1524000"/>
            <a:ext cx="5689600" cy="158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892800" y="5637212"/>
            <a:ext cx="5689600" cy="158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5183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21" Type="http://schemas.openxmlformats.org/officeDocument/2006/relationships/image" Target="../media/image12.png"/><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10.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image" Target="../media/image1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0"/>
            <a:ext cx="12192000" cy="6858000"/>
          </a:xfrm>
          <a:prstGeom prst="rect">
            <a:avLst/>
          </a:prstGeom>
          <a:gradFill>
            <a:gsLst>
              <a:gs pos="0">
                <a:schemeClr val="bg1">
                  <a:alpha val="0"/>
                </a:schemeClr>
              </a:gs>
              <a:gs pos="34000">
                <a:schemeClr val="bg1">
                  <a:lumMod val="75000"/>
                  <a:alpha val="61000"/>
                </a:schemeClr>
              </a:gs>
              <a:gs pos="38000">
                <a:schemeClr val="bg1">
                  <a:lumMod val="75000"/>
                  <a:alpha val="76000"/>
                </a:schemeClr>
              </a:gs>
              <a:gs pos="100000">
                <a:schemeClr val="bg1">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Placeholder 1"/>
          <p:cNvSpPr>
            <a:spLocks noGrp="1"/>
          </p:cNvSpPr>
          <p:nvPr>
            <p:ph type="title"/>
          </p:nvPr>
        </p:nvSpPr>
        <p:spPr>
          <a:xfrm>
            <a:off x="609600" y="990600"/>
            <a:ext cx="10972800" cy="914400"/>
          </a:xfrm>
          <a:prstGeom prst="rect">
            <a:avLst/>
          </a:prstGeom>
        </p:spPr>
        <p:txBody>
          <a:bodyPr vert="horz" lIns="0" tIns="45720" rIns="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600" y="1981201"/>
            <a:ext cx="10972800" cy="4144963"/>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550400" y="6610350"/>
            <a:ext cx="2032000" cy="228600"/>
          </a:xfrm>
          <a:prstGeom prst="rect">
            <a:avLst/>
          </a:prstGeom>
        </p:spPr>
        <p:txBody>
          <a:bodyPr vert="horz" lIns="91440" tIns="45720" rIns="91440" bIns="45720" rtlCol="0" anchor="ctr"/>
          <a:lstStyle>
            <a:lvl1pPr algn="r">
              <a:defRPr sz="900" baseline="0">
                <a:solidFill>
                  <a:schemeClr val="tx1"/>
                </a:solidFill>
              </a:defRPr>
            </a:lvl1pPr>
          </a:lstStyle>
          <a:p>
            <a:fld id="{46429970-AC7A-4A62-8A32-936C20903A2E}" type="datetimeFigureOut">
              <a:rPr lang="en-US" smtClean="0"/>
              <a:t>8/24/2017</a:t>
            </a:fld>
            <a:endParaRPr lang="en-US" dirty="0"/>
          </a:p>
        </p:txBody>
      </p:sp>
      <p:sp>
        <p:nvSpPr>
          <p:cNvPr id="5" name="Footer Placeholder 4"/>
          <p:cNvSpPr>
            <a:spLocks noGrp="1"/>
          </p:cNvSpPr>
          <p:nvPr>
            <p:ph type="ftr" sz="quarter" idx="3"/>
          </p:nvPr>
        </p:nvSpPr>
        <p:spPr>
          <a:xfrm>
            <a:off x="609600" y="6610350"/>
            <a:ext cx="8839200" cy="228600"/>
          </a:xfrm>
          <a:prstGeom prst="rect">
            <a:avLst/>
          </a:prstGeom>
        </p:spPr>
        <p:txBody>
          <a:bodyPr vert="horz" lIns="91440" tIns="45720" rIns="91440" bIns="45720" rtlCol="0" anchor="ctr"/>
          <a:lstStyle>
            <a:lvl1pPr algn="r">
              <a:defRPr sz="900" baseline="0">
                <a:solidFill>
                  <a:schemeClr val="tx1"/>
                </a:solidFill>
              </a:defRPr>
            </a:lvl1pPr>
          </a:lstStyle>
          <a:p>
            <a:endParaRPr lang="en-US" dirty="0"/>
          </a:p>
        </p:txBody>
      </p:sp>
      <p:sp>
        <p:nvSpPr>
          <p:cNvPr id="6" name="Slide Number Placeholder 5"/>
          <p:cNvSpPr>
            <a:spLocks noGrp="1"/>
          </p:cNvSpPr>
          <p:nvPr>
            <p:ph type="sldNum" sz="quarter" idx="4"/>
          </p:nvPr>
        </p:nvSpPr>
        <p:spPr>
          <a:xfrm>
            <a:off x="11656907" y="6610350"/>
            <a:ext cx="508000" cy="228600"/>
          </a:xfrm>
          <a:prstGeom prst="rect">
            <a:avLst/>
          </a:prstGeom>
        </p:spPr>
        <p:txBody>
          <a:bodyPr vert="horz" lIns="91440" tIns="45720" rIns="91440" bIns="45720" rtlCol="0" anchor="ctr"/>
          <a:lstStyle>
            <a:lvl1pPr algn="r">
              <a:defRPr sz="900" baseline="0">
                <a:solidFill>
                  <a:schemeClr val="tx1"/>
                </a:solidFill>
              </a:defRPr>
            </a:lvl1pPr>
          </a:lstStyle>
          <a:p>
            <a:fld id="{185C669E-99C3-45F1-B7D5-664361015AEF}" type="slidenum">
              <a:rPr lang="en-US" smtClean="0"/>
              <a:t>‹#›</a:t>
            </a:fld>
            <a:endParaRPr lang="en-US" dirty="0"/>
          </a:p>
        </p:txBody>
      </p:sp>
    </p:spTree>
    <p:extLst>
      <p:ext uri="{BB962C8B-B14F-4D97-AF65-F5344CB8AC3E}">
        <p14:creationId xmlns:p14="http://schemas.microsoft.com/office/powerpoint/2010/main" val="41524539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36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Font typeface="Wingdings" pitchFamily="2" charset="2"/>
        <a:buChar char="§"/>
        <a:defRPr sz="2000" kern="1200" baseline="0">
          <a:solidFill>
            <a:schemeClr val="tx2"/>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1">
            <a:lumMod val="50000"/>
            <a:lumOff val="50000"/>
          </a:schemeClr>
        </a:buClr>
        <a:buFont typeface="Wingdings" pitchFamily="2" charset="2"/>
        <a:buChar char="§"/>
        <a:defRPr sz="1600" kern="1200" baseline="0">
          <a:solidFill>
            <a:schemeClr val="tx2"/>
          </a:solidFill>
          <a:latin typeface="+mn-lt"/>
          <a:ea typeface="+mn-ea"/>
          <a:cs typeface="+mn-cs"/>
        </a:defRPr>
      </a:lvl2pPr>
      <a:lvl3pPr marL="1143000" indent="-228600" algn="l" defTabSz="914400" rtl="0" eaLnBrk="1" latinLnBrk="0" hangingPunct="1">
        <a:lnSpc>
          <a:spcPct val="100000"/>
        </a:lnSpc>
        <a:spcBef>
          <a:spcPct val="20000"/>
        </a:spcBef>
        <a:spcAft>
          <a:spcPts val="600"/>
        </a:spcAft>
        <a:buFont typeface="Wingdings" pitchFamily="2" charset="2"/>
        <a:buNone/>
        <a:defRPr sz="1400" kern="1200" baseline="0">
          <a:solidFill>
            <a:schemeClr val="tx2"/>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1">
            <a:lumMod val="50000"/>
            <a:lumOff val="50000"/>
          </a:schemeClr>
        </a:buClr>
        <a:buFont typeface="Wingdings" pitchFamily="2" charset="2"/>
        <a:buNone/>
        <a:defRPr sz="1400" kern="1200" baseline="0">
          <a:solidFill>
            <a:schemeClr val="tx2"/>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1">
            <a:lumMod val="50000"/>
            <a:lumOff val="50000"/>
          </a:schemeClr>
        </a:buClr>
        <a:buFont typeface="Wingdings" pitchFamily="2" charset="2"/>
        <a:buNone/>
        <a:defRPr sz="1400" kern="1200" baseline="0">
          <a:solidFill>
            <a:schemeClr val="tx2"/>
          </a:solidFill>
          <a:latin typeface="+mn-lt"/>
          <a:ea typeface="+mn-ea"/>
          <a:cs typeface="+mn-cs"/>
        </a:defRPr>
      </a:lvl5pPr>
      <a:lvl6pPr marL="2514600" indent="-228600" algn="l" defTabSz="914400" rtl="0" eaLnBrk="1" latinLnBrk="0" hangingPunct="1">
        <a:lnSpc>
          <a:spcPct val="100000"/>
        </a:lnSpc>
        <a:spcBef>
          <a:spcPct val="20000"/>
        </a:spcBef>
        <a:spcAft>
          <a:spcPts val="600"/>
        </a:spcAft>
        <a:buFontTx/>
        <a:buNone/>
        <a:defRPr sz="1400" kern="1200">
          <a:solidFill>
            <a:schemeClr val="tx2"/>
          </a:solidFill>
          <a:latin typeface="+mn-lt"/>
          <a:ea typeface="+mn-ea"/>
          <a:cs typeface="+mn-cs"/>
        </a:defRPr>
      </a:lvl6pPr>
      <a:lvl7pPr marL="2971800" indent="-228600" algn="l" defTabSz="914400" rtl="0" eaLnBrk="1" latinLnBrk="0" hangingPunct="1">
        <a:lnSpc>
          <a:spcPct val="100000"/>
        </a:lnSpc>
        <a:spcBef>
          <a:spcPct val="20000"/>
        </a:spcBef>
        <a:spcAft>
          <a:spcPts val="600"/>
        </a:spcAft>
        <a:buFontTx/>
        <a:buNone/>
        <a:defRPr sz="1400" kern="1200">
          <a:solidFill>
            <a:schemeClr val="tx2"/>
          </a:solidFill>
          <a:latin typeface="+mn-lt"/>
          <a:ea typeface="+mn-ea"/>
          <a:cs typeface="+mn-cs"/>
        </a:defRPr>
      </a:lvl7pPr>
      <a:lvl8pPr marL="3429000" indent="-228600" algn="l" defTabSz="914400" rtl="0" eaLnBrk="1" latinLnBrk="0" hangingPunct="1">
        <a:lnSpc>
          <a:spcPct val="100000"/>
        </a:lnSpc>
        <a:spcBef>
          <a:spcPct val="20000"/>
        </a:spcBef>
        <a:spcAft>
          <a:spcPts val="600"/>
        </a:spcAft>
        <a:buFontTx/>
        <a:buNone/>
        <a:defRPr sz="1400" kern="1200">
          <a:solidFill>
            <a:schemeClr val="tx2"/>
          </a:solidFill>
          <a:latin typeface="+mn-lt"/>
          <a:ea typeface="+mn-ea"/>
          <a:cs typeface="+mn-cs"/>
        </a:defRPr>
      </a:lvl8pPr>
      <a:lvl9pPr marL="3886200" indent="-228600" algn="l" defTabSz="914400" rtl="0" eaLnBrk="1" latinLnBrk="0" hangingPunct="1">
        <a:lnSpc>
          <a:spcPct val="100000"/>
        </a:lnSpc>
        <a:spcBef>
          <a:spcPct val="20000"/>
        </a:spcBef>
        <a:spcAft>
          <a:spcPts val="600"/>
        </a:spcAft>
        <a:buFontTx/>
        <a:buNone/>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1" y="2669687"/>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1" y="2892349"/>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3" y="2"/>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5"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2"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20"/>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41" y="1790701"/>
            <a:ext cx="990599" cy="304799"/>
          </a:xfrm>
          <a:prstGeom prst="rect">
            <a:avLst/>
          </a:prstGeom>
        </p:spPr>
        <p:txBody>
          <a:bodyPr vert="horz" lIns="91440" tIns="45720" rIns="91440" bIns="45720" rtlCol="0" anchor="t"/>
          <a:lstStyle>
            <a:lvl1pPr algn="l">
              <a:defRPr sz="825" b="0" i="0">
                <a:solidFill>
                  <a:schemeClr val="tx1">
                    <a:tint val="75000"/>
                    <a:alpha val="60000"/>
                  </a:schemeClr>
                </a:solidFill>
              </a:defRPr>
            </a:lvl1pPr>
          </a:lstStyle>
          <a:p>
            <a:fld id="{8020C34F-17EA-49F8-A017-0F1E5E205AE6}" type="datetimeFigureOut">
              <a:rPr lang="en-US" smtClean="0"/>
              <a:t>8/24/2017</a:t>
            </a:fld>
            <a:endParaRPr lang="en-US" dirty="0"/>
          </a:p>
        </p:txBody>
      </p:sp>
      <p:sp>
        <p:nvSpPr>
          <p:cNvPr id="5" name="Footer Placeholder 4"/>
          <p:cNvSpPr>
            <a:spLocks noGrp="1"/>
          </p:cNvSpPr>
          <p:nvPr>
            <p:ph type="ftr" sz="quarter" idx="3"/>
          </p:nvPr>
        </p:nvSpPr>
        <p:spPr>
          <a:xfrm rot="5400000">
            <a:off x="8951575" y="3225299"/>
            <a:ext cx="3859795" cy="304801"/>
          </a:xfrm>
          <a:prstGeom prst="rect">
            <a:avLst/>
          </a:prstGeom>
        </p:spPr>
        <p:txBody>
          <a:bodyPr vert="horz" lIns="91440" tIns="45720" rIns="91440" bIns="45720" rtlCol="0" anchor="b"/>
          <a:lstStyle>
            <a:lvl1pPr algn="l">
              <a:defRPr sz="825"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2" y="295731"/>
            <a:ext cx="838199" cy="767687"/>
          </a:xfrm>
          <a:prstGeom prst="rect">
            <a:avLst/>
          </a:prstGeom>
        </p:spPr>
        <p:txBody>
          <a:bodyPr vert="horz" lIns="91440" tIns="45720" rIns="91440" bIns="45720" rtlCol="0" anchor="b"/>
          <a:lstStyle>
            <a:lvl1pPr algn="ctr">
              <a:defRPr sz="2100" b="0" i="0">
                <a:solidFill>
                  <a:schemeClr val="tx1">
                    <a:tint val="75000"/>
                  </a:schemeClr>
                </a:solidFill>
              </a:defRPr>
            </a:lvl1pPr>
          </a:lstStyle>
          <a:p>
            <a:fld id="{3741008F-26B4-483A-9ABB-F8178B112DF6}" type="slidenum">
              <a:rPr lang="en-US" smtClean="0"/>
              <a:t>‹#›</a:t>
            </a:fld>
            <a:endParaRPr lang="en-US" dirty="0"/>
          </a:p>
        </p:txBody>
      </p:sp>
    </p:spTree>
    <p:extLst>
      <p:ext uri="{BB962C8B-B14F-4D97-AF65-F5344CB8AC3E}">
        <p14:creationId xmlns:p14="http://schemas.microsoft.com/office/powerpoint/2010/main" val="2279962306"/>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l" defTabSz="342900" rtl="0" eaLnBrk="1" latinLnBrk="0" hangingPunct="1">
        <a:spcBef>
          <a:spcPct val="0"/>
        </a:spcBef>
        <a:buNone/>
        <a:defRPr sz="315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bg2">
            <a:lumMod val="40000"/>
            <a:lumOff val="60000"/>
          </a:schemeClr>
        </a:buClr>
        <a:buSzPct val="80000"/>
        <a:buFont typeface="Wingdings 3" charset="2"/>
        <a:buChar char=""/>
        <a:defRPr sz="1500" b="0" i="0" kern="1200">
          <a:solidFill>
            <a:schemeClr val="tx1"/>
          </a:solidFill>
          <a:latin typeface="+mj-lt"/>
          <a:ea typeface="+mj-ea"/>
          <a:cs typeface="+mj-cs"/>
        </a:defRPr>
      </a:lvl1pPr>
      <a:lvl2pPr marL="557213" indent="-214313" algn="l" defTabSz="342900" rtl="0" eaLnBrk="1" latinLnBrk="0" hangingPunct="1">
        <a:spcBef>
          <a:spcPts val="750"/>
        </a:spcBef>
        <a:spcAft>
          <a:spcPts val="0"/>
        </a:spcAft>
        <a:buClr>
          <a:schemeClr val="bg2">
            <a:lumMod val="40000"/>
            <a:lumOff val="60000"/>
          </a:schemeClr>
        </a:buClr>
        <a:buSzPct val="80000"/>
        <a:buFont typeface="Wingdings 3" charset="2"/>
        <a:buChar char=""/>
        <a:defRPr sz="1350" b="0" i="0" kern="1200">
          <a:solidFill>
            <a:schemeClr val="tx1"/>
          </a:solidFill>
          <a:latin typeface="+mj-lt"/>
          <a:ea typeface="+mj-ea"/>
          <a:cs typeface="+mj-cs"/>
        </a:defRPr>
      </a:lvl2pPr>
      <a:lvl3pPr marL="857250" indent="-171450" algn="l" defTabSz="342900" rtl="0" eaLnBrk="1" latinLnBrk="0" hangingPunct="1">
        <a:spcBef>
          <a:spcPts val="75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3pPr>
      <a:lvl4pPr marL="1200150" indent="-171450" algn="l" defTabSz="342900" rtl="0" eaLnBrk="1" latinLnBrk="0" hangingPunct="1">
        <a:spcBef>
          <a:spcPts val="750"/>
        </a:spcBef>
        <a:spcAft>
          <a:spcPts val="0"/>
        </a:spcAft>
        <a:buClr>
          <a:schemeClr val="bg2">
            <a:lumMod val="40000"/>
            <a:lumOff val="60000"/>
          </a:schemeClr>
        </a:buClr>
        <a:buSzPct val="80000"/>
        <a:buFont typeface="Wingdings 3" charset="2"/>
        <a:buChar char=""/>
        <a:defRPr sz="1050" b="0" i="0" kern="1200">
          <a:solidFill>
            <a:schemeClr val="tx1"/>
          </a:solidFill>
          <a:latin typeface="+mj-lt"/>
          <a:ea typeface="+mj-ea"/>
          <a:cs typeface="+mj-cs"/>
        </a:defRPr>
      </a:lvl4pPr>
      <a:lvl5pPr marL="1543050" indent="-171450" algn="l" defTabSz="342900" rtl="0" eaLnBrk="1" latinLnBrk="0" hangingPunct="1">
        <a:spcBef>
          <a:spcPts val="750"/>
        </a:spcBef>
        <a:spcAft>
          <a:spcPts val="0"/>
        </a:spcAft>
        <a:buClr>
          <a:schemeClr val="bg2">
            <a:lumMod val="40000"/>
            <a:lumOff val="60000"/>
          </a:schemeClr>
        </a:buClr>
        <a:buSzPct val="80000"/>
        <a:buFont typeface="Wingdings 3" charset="2"/>
        <a:buChar char=""/>
        <a:defRPr sz="1050" b="0" i="0" kern="1200">
          <a:solidFill>
            <a:schemeClr val="tx1"/>
          </a:solidFill>
          <a:latin typeface="+mj-lt"/>
          <a:ea typeface="+mj-ea"/>
          <a:cs typeface="+mj-cs"/>
        </a:defRPr>
      </a:lvl5pPr>
      <a:lvl6pPr marL="1879500" indent="-171450" algn="l" defTabSz="342900" rtl="0" eaLnBrk="1" latinLnBrk="0" hangingPunct="1">
        <a:spcBef>
          <a:spcPts val="750"/>
        </a:spcBef>
        <a:spcAft>
          <a:spcPts val="0"/>
        </a:spcAft>
        <a:buClr>
          <a:schemeClr val="bg2">
            <a:lumMod val="40000"/>
            <a:lumOff val="60000"/>
          </a:schemeClr>
        </a:buClr>
        <a:buSzPct val="80000"/>
        <a:buFont typeface="Wingdings 3" charset="2"/>
        <a:buChar char=""/>
        <a:defRPr sz="1050" b="0" i="0" kern="1200">
          <a:solidFill>
            <a:schemeClr val="tx1"/>
          </a:solidFill>
          <a:latin typeface="+mj-lt"/>
          <a:ea typeface="+mj-ea"/>
          <a:cs typeface="+mj-cs"/>
        </a:defRPr>
      </a:lvl6pPr>
      <a:lvl7pPr marL="2228850" indent="-171450" algn="l" defTabSz="342900" rtl="0" eaLnBrk="1" latinLnBrk="0" hangingPunct="1">
        <a:spcBef>
          <a:spcPts val="750"/>
        </a:spcBef>
        <a:spcAft>
          <a:spcPts val="0"/>
        </a:spcAft>
        <a:buClr>
          <a:schemeClr val="bg2">
            <a:lumMod val="40000"/>
            <a:lumOff val="60000"/>
          </a:schemeClr>
        </a:buClr>
        <a:buSzPct val="80000"/>
        <a:buFont typeface="Wingdings 3" charset="2"/>
        <a:buChar char=""/>
        <a:defRPr sz="1050" b="0" i="0" kern="1200">
          <a:solidFill>
            <a:schemeClr val="tx1"/>
          </a:solidFill>
          <a:latin typeface="+mj-lt"/>
          <a:ea typeface="+mj-ea"/>
          <a:cs typeface="+mj-cs"/>
        </a:defRPr>
      </a:lvl7pPr>
      <a:lvl8pPr marL="2571750" indent="-171450" algn="l" defTabSz="342900" rtl="0" eaLnBrk="1" latinLnBrk="0" hangingPunct="1">
        <a:spcBef>
          <a:spcPts val="750"/>
        </a:spcBef>
        <a:spcAft>
          <a:spcPts val="0"/>
        </a:spcAft>
        <a:buClr>
          <a:schemeClr val="bg2">
            <a:lumMod val="40000"/>
            <a:lumOff val="60000"/>
          </a:schemeClr>
        </a:buClr>
        <a:buSzPct val="80000"/>
        <a:buFont typeface="Wingdings 3" charset="2"/>
        <a:buChar char=""/>
        <a:defRPr sz="1050" b="0" i="0" kern="1200">
          <a:solidFill>
            <a:schemeClr val="tx1"/>
          </a:solidFill>
          <a:latin typeface="+mj-lt"/>
          <a:ea typeface="+mj-ea"/>
          <a:cs typeface="+mj-cs"/>
        </a:defRPr>
      </a:lvl8pPr>
      <a:lvl9pPr marL="2914650" indent="-171450" algn="l" defTabSz="342900" rtl="0" eaLnBrk="1" latinLnBrk="0" hangingPunct="1">
        <a:spcBef>
          <a:spcPts val="750"/>
        </a:spcBef>
        <a:spcAft>
          <a:spcPts val="0"/>
        </a:spcAft>
        <a:buClr>
          <a:schemeClr val="bg2">
            <a:lumMod val="40000"/>
            <a:lumOff val="60000"/>
          </a:schemeClr>
        </a:buClr>
        <a:buSzPct val="80000"/>
        <a:buFont typeface="Wingdings 3" charset="2"/>
        <a:buChar char=""/>
        <a:defRPr sz="1050" b="0" i="0" kern="1200">
          <a:solidFill>
            <a:schemeClr val="tx1"/>
          </a:solidFill>
          <a:latin typeface="+mj-lt"/>
          <a:ea typeface="+mj-ea"/>
          <a:cs typeface="+mj-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13.xml"/><Relationship Id="rId4" Type="http://schemas.openxmlformats.org/officeDocument/2006/relationships/image" Target="../media/image32.jpg"/></Relationships>
</file>

<file path=ppt/slides/_rels/slide5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png"/><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png"/><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g"/><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28800" y="1476386"/>
            <a:ext cx="8610600" cy="5044971"/>
          </a:xfrm>
          <a:prstGeom prst="rect">
            <a:avLst/>
          </a:prstGeom>
        </p:spPr>
        <p:txBody>
          <a:bodyPr wrap="square">
            <a:spAutoFit/>
          </a:bodyPr>
          <a:lstStyle/>
          <a:p>
            <a:pPr marL="342900" indent="-342900">
              <a:spcBef>
                <a:spcPts val="500"/>
              </a:spcBef>
              <a:spcAft>
                <a:spcPts val="600"/>
              </a:spcAft>
              <a:buSzPts val="1050"/>
              <a:buFontTx/>
              <a:buAutoNum type="arabicPeriod"/>
            </a:pPr>
            <a:r>
              <a:rPr lang="en-US" sz="2800" dirty="0">
                <a:solidFill>
                  <a:prstClr val="black"/>
                </a:solidFill>
                <a:latin typeface="Calibri"/>
              </a:rPr>
              <a:t>What three questions are answered by an economic system?</a:t>
            </a:r>
          </a:p>
          <a:p>
            <a:pPr marL="342900" indent="-342900">
              <a:spcBef>
                <a:spcPts val="500"/>
              </a:spcBef>
              <a:spcAft>
                <a:spcPts val="600"/>
              </a:spcAft>
              <a:buSzPts val="1050"/>
              <a:buFontTx/>
              <a:buAutoNum type="arabicPeriod"/>
            </a:pPr>
            <a:r>
              <a:rPr lang="en-US" sz="2800" dirty="0">
                <a:solidFill>
                  <a:prstClr val="black"/>
                </a:solidFill>
                <a:latin typeface="Calibri"/>
              </a:rPr>
              <a:t>If an economy is completely controlled by the government, what is it called?</a:t>
            </a:r>
          </a:p>
          <a:p>
            <a:pPr marL="342900" indent="-342900">
              <a:spcBef>
                <a:spcPts val="500"/>
              </a:spcBef>
              <a:spcAft>
                <a:spcPts val="600"/>
              </a:spcAft>
              <a:buSzPts val="1050"/>
              <a:buFontTx/>
              <a:buAutoNum type="arabicPeriod"/>
            </a:pPr>
            <a:r>
              <a:rPr lang="en-US" sz="2800" dirty="0">
                <a:solidFill>
                  <a:prstClr val="black"/>
                </a:solidFill>
                <a:latin typeface="Calibri"/>
              </a:rPr>
              <a:t>What are some things the government must do because free markets won’t?</a:t>
            </a:r>
          </a:p>
          <a:p>
            <a:pPr marL="342900" indent="-342900">
              <a:spcBef>
                <a:spcPts val="500"/>
              </a:spcBef>
              <a:spcAft>
                <a:spcPts val="600"/>
              </a:spcAft>
              <a:buSzPts val="1050"/>
              <a:buFontTx/>
              <a:buAutoNum type="arabicPeriod"/>
            </a:pPr>
            <a:r>
              <a:rPr lang="en-US" sz="2800" dirty="0">
                <a:solidFill>
                  <a:prstClr val="black"/>
                </a:solidFill>
                <a:latin typeface="Calibri"/>
              </a:rPr>
              <a:t>In a circular flow model, what are the two markets?</a:t>
            </a:r>
          </a:p>
          <a:p>
            <a:pPr marL="342900" indent="-342900">
              <a:spcBef>
                <a:spcPts val="500"/>
              </a:spcBef>
              <a:spcAft>
                <a:spcPts val="600"/>
              </a:spcAft>
              <a:buSzPts val="1050"/>
              <a:buFontTx/>
              <a:buAutoNum type="arabicPeriod"/>
            </a:pPr>
            <a:r>
              <a:rPr lang="en-US" sz="2800" dirty="0">
                <a:solidFill>
                  <a:prstClr val="black"/>
                </a:solidFill>
                <a:latin typeface="Calibri"/>
              </a:rPr>
              <a:t>How much should the government control the economy?</a:t>
            </a:r>
          </a:p>
          <a:p>
            <a:pPr>
              <a:spcBef>
                <a:spcPts val="500"/>
              </a:spcBef>
              <a:spcAft>
                <a:spcPts val="600"/>
              </a:spcAft>
              <a:buSzPts val="1050"/>
            </a:pPr>
            <a:r>
              <a:rPr lang="en-US" dirty="0">
                <a:solidFill>
                  <a:prstClr val="black"/>
                </a:solidFill>
                <a:latin typeface="Calibri"/>
              </a:rPr>
              <a:t>https://www.youtube.com/watch?v=B43YEW2FvDs&amp;t=316s</a:t>
            </a:r>
          </a:p>
        </p:txBody>
      </p:sp>
      <p:sp>
        <p:nvSpPr>
          <p:cNvPr id="5" name="Rectangle 4"/>
          <p:cNvSpPr/>
          <p:nvPr/>
        </p:nvSpPr>
        <p:spPr>
          <a:xfrm>
            <a:off x="1487905" y="8021"/>
            <a:ext cx="6172200" cy="707886"/>
          </a:xfrm>
          <a:prstGeom prst="rect">
            <a:avLst/>
          </a:prstGeom>
        </p:spPr>
        <p:txBody>
          <a:bodyPr wrap="square">
            <a:spAutoFit/>
          </a:bodyPr>
          <a:lstStyle/>
          <a:p>
            <a:pPr algn="ctr">
              <a:defRPr/>
            </a:pPr>
            <a:r>
              <a:rPr lang="en-US" sz="4000" b="1" spc="28" dirty="0">
                <a:ln w="9525" cmpd="sng">
                  <a:solidFill>
                    <a:srgbClr val="5B9BD5"/>
                  </a:solidFill>
                  <a:prstDash val="solid"/>
                </a:ln>
                <a:solidFill>
                  <a:srgbClr val="70AD47">
                    <a:tint val="1000"/>
                  </a:srgbClr>
                </a:solidFill>
                <a:effectLst>
                  <a:glow rad="38100">
                    <a:srgbClr val="5B9BD5">
                      <a:alpha val="40000"/>
                    </a:srgbClr>
                  </a:glow>
                </a:effectLst>
                <a:latin typeface="Calibri"/>
              </a:rPr>
              <a:t>Warm Up 8.21 (Monday)</a:t>
            </a:r>
          </a:p>
        </p:txBody>
      </p:sp>
      <p:sp>
        <p:nvSpPr>
          <p:cNvPr id="6" name="TextBox 9"/>
          <p:cNvSpPr txBox="1">
            <a:spLocks noChangeArrowheads="1"/>
          </p:cNvSpPr>
          <p:nvPr/>
        </p:nvSpPr>
        <p:spPr bwMode="auto">
          <a:xfrm>
            <a:off x="1828800" y="896091"/>
            <a:ext cx="8382000" cy="40011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a:spcBef>
                <a:spcPct val="0"/>
              </a:spcBef>
              <a:buClrTx/>
              <a:buSzTx/>
              <a:buNone/>
            </a:pPr>
            <a:r>
              <a:rPr lang="en-US" altLang="en-US" sz="2000" dirty="0">
                <a:solidFill>
                  <a:srgbClr val="000000"/>
                </a:solidFill>
                <a:latin typeface="Arial" panose="020B0604020202020204" pitchFamily="34" charset="0"/>
              </a:rPr>
              <a:t>Please come in quietly write down the 5 questions below. Thanks.</a:t>
            </a:r>
          </a:p>
        </p:txBody>
      </p:sp>
    </p:spTree>
    <p:extLst>
      <p:ext uri="{BB962C8B-B14F-4D97-AF65-F5344CB8AC3E}">
        <p14:creationId xmlns:p14="http://schemas.microsoft.com/office/powerpoint/2010/main" val="8112427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 calcmode="lin" valueType="num">
                                      <p:cBhvr additive="base">
                                        <p:cTn id="2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6539" y="457200"/>
            <a:ext cx="8229600" cy="914400"/>
          </a:xfrm>
        </p:spPr>
        <p:txBody>
          <a:bodyPr/>
          <a:lstStyle/>
          <a:p>
            <a:r>
              <a:rPr lang="en-US" dirty="0" smtClean="0"/>
              <a:t>Mixed Economies</a:t>
            </a:r>
            <a:endParaRPr lang="en-US" dirty="0"/>
          </a:p>
        </p:txBody>
      </p:sp>
      <p:sp>
        <p:nvSpPr>
          <p:cNvPr id="3" name="Content Placeholder 2"/>
          <p:cNvSpPr>
            <a:spLocks noGrp="1"/>
          </p:cNvSpPr>
          <p:nvPr>
            <p:ph idx="1"/>
          </p:nvPr>
        </p:nvSpPr>
        <p:spPr>
          <a:xfrm>
            <a:off x="1752600" y="1343629"/>
            <a:ext cx="8229600" cy="4144963"/>
          </a:xfrm>
        </p:spPr>
        <p:txBody>
          <a:bodyPr/>
          <a:lstStyle/>
          <a:p>
            <a:r>
              <a:rPr lang="en-US" dirty="0" smtClean="0"/>
              <a:t>To </a:t>
            </a:r>
            <a:r>
              <a:rPr lang="en-US" dirty="0"/>
              <a:t>some degree, all modern economies exhibit characteristics of both systems and are often referred to as </a:t>
            </a:r>
            <a:r>
              <a:rPr lang="en-US" b="1" dirty="0"/>
              <a:t>mixed </a:t>
            </a:r>
            <a:r>
              <a:rPr lang="en-US" dirty="0"/>
              <a:t>economies. </a:t>
            </a:r>
            <a:endParaRPr lang="en-US" dirty="0" smtClean="0"/>
          </a:p>
          <a:p>
            <a:r>
              <a:rPr lang="en-US" dirty="0" smtClean="0"/>
              <a:t>However</a:t>
            </a:r>
            <a:r>
              <a:rPr lang="en-US" dirty="0"/>
              <a:t>, most economies are closer to one type of economic system than another.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0" y="2819401"/>
            <a:ext cx="8293261" cy="3800475"/>
          </a:xfrm>
          <a:prstGeom prst="rect">
            <a:avLst/>
          </a:prstGeom>
        </p:spPr>
      </p:pic>
    </p:spTree>
    <p:extLst>
      <p:ext uri="{BB962C8B-B14F-4D97-AF65-F5344CB8AC3E}">
        <p14:creationId xmlns:p14="http://schemas.microsoft.com/office/powerpoint/2010/main" val="3838928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10"/>
          <p:cNvGraphicFramePr>
            <a:graphicFrameLocks noGrp="1"/>
          </p:cNvGraphicFramePr>
          <p:nvPr>
            <p:ph idx="1"/>
            <p:extLst/>
          </p:nvPr>
        </p:nvGraphicFramePr>
        <p:xfrm>
          <a:off x="1523999" y="0"/>
          <a:ext cx="9144000" cy="6934200"/>
        </p:xfrm>
        <a:graphic>
          <a:graphicData uri="http://schemas.openxmlformats.org/drawingml/2006/table">
            <a:tbl>
              <a:tblPr firstRow="1" bandRow="1">
                <a:tableStyleId>{5C22544A-7EE6-4342-B048-85BDC9FD1C3A}</a:tableStyleId>
              </a:tblPr>
              <a:tblGrid>
                <a:gridCol w="1234441">
                  <a:extLst>
                    <a:ext uri="{9D8B030D-6E8A-4147-A177-3AD203B41FA5}">
                      <a16:colId xmlns:a16="http://schemas.microsoft.com/office/drawing/2014/main" val="20000"/>
                    </a:ext>
                  </a:extLst>
                </a:gridCol>
                <a:gridCol w="2423159">
                  <a:extLst>
                    <a:ext uri="{9D8B030D-6E8A-4147-A177-3AD203B41FA5}">
                      <a16:colId xmlns:a16="http://schemas.microsoft.com/office/drawing/2014/main" val="20001"/>
                    </a:ext>
                  </a:extLst>
                </a:gridCol>
                <a:gridCol w="1383031">
                  <a:extLst>
                    <a:ext uri="{9D8B030D-6E8A-4147-A177-3AD203B41FA5}">
                      <a16:colId xmlns:a16="http://schemas.microsoft.com/office/drawing/2014/main" val="20002"/>
                    </a:ext>
                  </a:extLst>
                </a:gridCol>
                <a:gridCol w="2274569">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tblGrid>
              <a:tr h="793212">
                <a:tc>
                  <a:txBody>
                    <a:bodyPr/>
                    <a:lstStyle/>
                    <a:p>
                      <a:r>
                        <a:rPr lang="en-US" sz="2000" dirty="0" smtClean="0"/>
                        <a:t>Type</a:t>
                      </a:r>
                      <a:endParaRPr lang="en-US" sz="2000" dirty="0"/>
                    </a:p>
                  </a:txBody>
                  <a:tcPr marL="68580" marR="68580" marT="34290" marB="34290"/>
                </a:tc>
                <a:tc>
                  <a:txBody>
                    <a:bodyPr/>
                    <a:lstStyle/>
                    <a:p>
                      <a:r>
                        <a:rPr lang="en-US" sz="2000" dirty="0" smtClean="0"/>
                        <a:t>Description</a:t>
                      </a:r>
                      <a:endParaRPr lang="en-US" sz="2000" dirty="0"/>
                    </a:p>
                  </a:txBody>
                  <a:tcPr marL="68580" marR="68580" marT="34290" marB="34290"/>
                </a:tc>
                <a:tc>
                  <a:txBody>
                    <a:bodyPr/>
                    <a:lstStyle/>
                    <a:p>
                      <a:r>
                        <a:rPr lang="en-US" sz="2000" dirty="0" smtClean="0"/>
                        <a:t>Example</a:t>
                      </a:r>
                      <a:endParaRPr lang="en-US" sz="2000" dirty="0"/>
                    </a:p>
                  </a:txBody>
                  <a:tcPr marL="68580" marR="68580" marT="34290" marB="34290"/>
                </a:tc>
                <a:tc>
                  <a:txBody>
                    <a:bodyPr/>
                    <a:lstStyle/>
                    <a:p>
                      <a:r>
                        <a:rPr lang="en-US" sz="2000" dirty="0" smtClean="0"/>
                        <a:t>Pros</a:t>
                      </a:r>
                      <a:endParaRPr lang="en-US" sz="2000" dirty="0"/>
                    </a:p>
                  </a:txBody>
                  <a:tcPr marL="68580" marR="68580" marT="34290" marB="34290"/>
                </a:tc>
                <a:tc>
                  <a:txBody>
                    <a:bodyPr/>
                    <a:lstStyle/>
                    <a:p>
                      <a:r>
                        <a:rPr lang="en-US" sz="2000" dirty="0" smtClean="0"/>
                        <a:t>Cons</a:t>
                      </a:r>
                      <a:endParaRPr lang="en-US" sz="2000" dirty="0"/>
                    </a:p>
                  </a:txBody>
                  <a:tcPr marL="68580" marR="68580" marT="34290" marB="34290"/>
                </a:tc>
                <a:extLst>
                  <a:ext uri="{0D108BD9-81ED-4DB2-BD59-A6C34878D82A}">
                    <a16:rowId xmlns:a16="http://schemas.microsoft.com/office/drawing/2014/main" val="10000"/>
                  </a:ext>
                </a:extLst>
              </a:tr>
              <a:tr h="1535247">
                <a:tc>
                  <a:txBody>
                    <a:bodyPr/>
                    <a:lstStyle/>
                    <a:p>
                      <a:r>
                        <a:rPr lang="en-US" sz="2000" dirty="0" smtClean="0"/>
                        <a:t>Command</a:t>
                      </a:r>
                      <a:endParaRPr lang="en-US" sz="20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extLst>
                  <a:ext uri="{0D108BD9-81ED-4DB2-BD59-A6C34878D82A}">
                    <a16:rowId xmlns:a16="http://schemas.microsoft.com/office/drawing/2014/main" val="10001"/>
                  </a:ext>
                </a:extLst>
              </a:tr>
              <a:tr h="1535247">
                <a:tc>
                  <a:txBody>
                    <a:bodyPr/>
                    <a:lstStyle/>
                    <a:p>
                      <a:r>
                        <a:rPr lang="en-US" sz="2000" dirty="0" smtClean="0"/>
                        <a:t>Market</a:t>
                      </a:r>
                      <a:endParaRPr lang="en-US" sz="20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extLst>
                  <a:ext uri="{0D108BD9-81ED-4DB2-BD59-A6C34878D82A}">
                    <a16:rowId xmlns:a16="http://schemas.microsoft.com/office/drawing/2014/main" val="10002"/>
                  </a:ext>
                </a:extLst>
              </a:tr>
              <a:tr h="1535247">
                <a:tc>
                  <a:txBody>
                    <a:bodyPr/>
                    <a:lstStyle/>
                    <a:p>
                      <a:r>
                        <a:rPr lang="en-US" sz="2000" dirty="0" smtClean="0"/>
                        <a:t>Mixed</a:t>
                      </a:r>
                      <a:endParaRPr lang="en-US" sz="20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extLst>
                  <a:ext uri="{0D108BD9-81ED-4DB2-BD59-A6C34878D82A}">
                    <a16:rowId xmlns:a16="http://schemas.microsoft.com/office/drawing/2014/main" val="10003"/>
                  </a:ext>
                </a:extLst>
              </a:tr>
              <a:tr h="1535247">
                <a:tc>
                  <a:txBody>
                    <a:bodyPr/>
                    <a:lstStyle/>
                    <a:p>
                      <a:r>
                        <a:rPr lang="en-US" sz="1800" dirty="0" smtClean="0"/>
                        <a:t>Traditional</a:t>
                      </a:r>
                      <a:endParaRPr lang="en-US" sz="18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6748507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a:stretch>
            <a:fillRect/>
          </a:stretch>
        </p:blipFill>
        <p:spPr>
          <a:xfrm>
            <a:off x="1528011" y="0"/>
            <a:ext cx="9139989" cy="6858000"/>
          </a:xfrm>
          <a:prstGeom prst="rect">
            <a:avLst/>
          </a:prstGeom>
        </p:spPr>
      </p:pic>
    </p:spTree>
    <p:extLst>
      <p:ext uri="{BB962C8B-B14F-4D97-AF65-F5344CB8AC3E}">
        <p14:creationId xmlns:p14="http://schemas.microsoft.com/office/powerpoint/2010/main" val="23326597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a:t>Next Quiz </a:t>
            </a:r>
          </a:p>
        </p:txBody>
      </p:sp>
      <p:sp>
        <p:nvSpPr>
          <p:cNvPr id="3" name="Content Placeholder 2"/>
          <p:cNvSpPr>
            <a:spLocks noGrp="1"/>
          </p:cNvSpPr>
          <p:nvPr>
            <p:ph idx="1"/>
          </p:nvPr>
        </p:nvSpPr>
        <p:spPr/>
        <p:txBody>
          <a:bodyPr>
            <a:normAutofit/>
          </a:bodyPr>
          <a:lstStyle/>
          <a:p>
            <a:r>
              <a:rPr lang="en-US" sz="2800" dirty="0"/>
              <a:t>Thursday, August 24</a:t>
            </a:r>
            <a:r>
              <a:rPr lang="en-US" sz="2800" baseline="30000" dirty="0"/>
              <a:t>th</a:t>
            </a:r>
            <a:endParaRPr lang="en-US" sz="2800" dirty="0"/>
          </a:p>
          <a:p>
            <a:r>
              <a:rPr lang="en-US" sz="2800" dirty="0"/>
              <a:t>Will cover all information about economic systems</a:t>
            </a:r>
          </a:p>
          <a:p>
            <a:r>
              <a:rPr lang="en-US" sz="2800" dirty="0"/>
              <a:t>10 questions long</a:t>
            </a:r>
          </a:p>
        </p:txBody>
      </p:sp>
      <p:pic>
        <p:nvPicPr>
          <p:cNvPr id="4" name="Picture 3"/>
          <p:cNvPicPr>
            <a:picLocks noChangeAspect="1"/>
          </p:cNvPicPr>
          <p:nvPr/>
        </p:nvPicPr>
        <p:blipFill>
          <a:blip r:embed="rId2"/>
          <a:stretch>
            <a:fillRect/>
          </a:stretch>
        </p:blipFill>
        <p:spPr>
          <a:xfrm>
            <a:off x="1907328" y="3657601"/>
            <a:ext cx="8303472" cy="2895851"/>
          </a:xfrm>
          <a:prstGeom prst="rect">
            <a:avLst/>
          </a:prstGeom>
        </p:spPr>
      </p:pic>
    </p:spTree>
    <p:extLst>
      <p:ext uri="{BB962C8B-B14F-4D97-AF65-F5344CB8AC3E}">
        <p14:creationId xmlns:p14="http://schemas.microsoft.com/office/powerpoint/2010/main" val="9609200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2071" y="228601"/>
            <a:ext cx="7088529" cy="667491"/>
          </a:xfrm>
          <a:prstGeom prst="rect">
            <a:avLst/>
          </a:prstGeom>
          <a:noFill/>
        </p:spPr>
        <p:txBody>
          <a:bodyPr wrap="square" lIns="51435" tIns="25718" rIns="51435" bIns="25718">
            <a:spAutoFit/>
          </a:bodyPr>
          <a:lstStyle/>
          <a:p>
            <a:pPr algn="ctr">
              <a:defRPr/>
            </a:pPr>
            <a:r>
              <a:rPr lang="en-US" sz="4000" b="1" spc="28" dirty="0">
                <a:ln w="9525" cmpd="sng">
                  <a:solidFill>
                    <a:srgbClr val="5B9BD5"/>
                  </a:solidFill>
                  <a:prstDash val="solid"/>
                </a:ln>
                <a:solidFill>
                  <a:srgbClr val="70AD47">
                    <a:tint val="1000"/>
                  </a:srgbClr>
                </a:solidFill>
                <a:effectLst>
                  <a:glow rad="38100">
                    <a:srgbClr val="5B9BD5">
                      <a:alpha val="40000"/>
                    </a:srgbClr>
                  </a:glow>
                </a:effectLst>
                <a:latin typeface="Calibri"/>
              </a:rPr>
              <a:t>Bell ringer, 8.22 (Tuesday)</a:t>
            </a:r>
          </a:p>
        </p:txBody>
      </p:sp>
      <p:sp>
        <p:nvSpPr>
          <p:cNvPr id="9219" name="TextBox 5"/>
          <p:cNvSpPr txBox="1">
            <a:spLocks noChangeArrowheads="1"/>
          </p:cNvSpPr>
          <p:nvPr/>
        </p:nvSpPr>
        <p:spPr bwMode="auto">
          <a:xfrm>
            <a:off x="3255170" y="2430066"/>
            <a:ext cx="4723210"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None/>
              <a:defRPr/>
            </a:pPr>
            <a:endParaRPr lang="en-US" altLang="en-US" sz="1350" dirty="0">
              <a:solidFill>
                <a:prstClr val="black"/>
              </a:solidFill>
              <a:latin typeface="Arial" panose="020B0604020202020204" pitchFamily="34" charset="0"/>
            </a:endParaRPr>
          </a:p>
        </p:txBody>
      </p:sp>
      <p:sp>
        <p:nvSpPr>
          <p:cNvPr id="9220" name="TextBox 9"/>
          <p:cNvSpPr txBox="1">
            <a:spLocks noChangeArrowheads="1"/>
          </p:cNvSpPr>
          <p:nvPr/>
        </p:nvSpPr>
        <p:spPr bwMode="auto">
          <a:xfrm>
            <a:off x="1828800" y="896091"/>
            <a:ext cx="8382000" cy="397031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a:spcBef>
                <a:spcPct val="0"/>
              </a:spcBef>
              <a:buClrTx/>
              <a:buSzTx/>
              <a:buNone/>
              <a:defRPr/>
            </a:pPr>
            <a:r>
              <a:rPr lang="en-US" altLang="en-US" sz="2800" dirty="0">
                <a:solidFill>
                  <a:srgbClr val="000000"/>
                </a:solidFill>
                <a:latin typeface="Arial" panose="020B0604020202020204" pitchFamily="34" charset="0"/>
              </a:rPr>
              <a:t>Please come in quietly and sit in your assigned seats</a:t>
            </a:r>
          </a:p>
          <a:p>
            <a:pPr algn="ctr">
              <a:spcBef>
                <a:spcPct val="0"/>
              </a:spcBef>
              <a:buClrTx/>
              <a:buSzTx/>
              <a:buNone/>
              <a:defRPr/>
            </a:pPr>
            <a:endParaRPr lang="en-US" altLang="en-US" sz="2800" dirty="0">
              <a:solidFill>
                <a:srgbClr val="000000"/>
              </a:solidFill>
              <a:latin typeface="Arial" panose="020B0604020202020204" pitchFamily="34" charset="0"/>
            </a:endParaRPr>
          </a:p>
          <a:p>
            <a:pPr algn="ctr">
              <a:spcBef>
                <a:spcPct val="0"/>
              </a:spcBef>
              <a:buClrTx/>
              <a:buSzTx/>
              <a:buNone/>
              <a:defRPr/>
            </a:pPr>
            <a:r>
              <a:rPr lang="en-US" altLang="en-US" sz="2800" dirty="0">
                <a:solidFill>
                  <a:srgbClr val="000000"/>
                </a:solidFill>
                <a:latin typeface="Arial" panose="020B0604020202020204" pitchFamily="34" charset="0"/>
              </a:rPr>
              <a:t>Create a Venn Diagram comparing and contrasting the two pictures that follow the next slide. There a quite a few differences and a couple of things that both pictures have in common.</a:t>
            </a:r>
          </a:p>
          <a:p>
            <a:pPr algn="ctr">
              <a:spcBef>
                <a:spcPct val="0"/>
              </a:spcBef>
              <a:buClrTx/>
              <a:buSzTx/>
              <a:buNone/>
              <a:defRPr/>
            </a:pPr>
            <a:endParaRPr lang="en-US" altLang="en-US" sz="2800" dirty="0">
              <a:solidFill>
                <a:srgbClr val="000000"/>
              </a:solidFill>
              <a:latin typeface="Arial" panose="020B0604020202020204" pitchFamily="34" charset="0"/>
            </a:endParaRPr>
          </a:p>
          <a:p>
            <a:pPr algn="ctr">
              <a:spcBef>
                <a:spcPct val="0"/>
              </a:spcBef>
              <a:buClrTx/>
              <a:buSzTx/>
              <a:buNone/>
              <a:defRPr/>
            </a:pPr>
            <a:r>
              <a:rPr lang="en-US" altLang="en-US" sz="2800" dirty="0">
                <a:solidFill>
                  <a:srgbClr val="000000"/>
                </a:solidFill>
                <a:latin typeface="Arial" panose="020B0604020202020204" pitchFamily="34" charset="0"/>
              </a:rPr>
              <a:t>Thanks, management.</a:t>
            </a:r>
          </a:p>
        </p:txBody>
      </p:sp>
      <p:sp>
        <p:nvSpPr>
          <p:cNvPr id="9221" name="TextBox 2"/>
          <p:cNvSpPr txBox="1">
            <a:spLocks noChangeArrowheads="1"/>
          </p:cNvSpPr>
          <p:nvPr/>
        </p:nvSpPr>
        <p:spPr bwMode="auto">
          <a:xfrm>
            <a:off x="2061072" y="2568178"/>
            <a:ext cx="8047822" cy="473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57175" indent="-257175">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marL="0" indent="0">
              <a:spcBef>
                <a:spcPct val="0"/>
              </a:spcBef>
              <a:buClrTx/>
              <a:buSzTx/>
              <a:buNone/>
              <a:defRPr/>
            </a:pPr>
            <a:endParaRPr lang="en-US" altLang="en-US" sz="2475" dirty="0">
              <a:solidFill>
                <a:prstClr val="black"/>
              </a:solidFill>
              <a:latin typeface="Arial" panose="020B0604020202020204" pitchFamily="34" charset="0"/>
            </a:endParaRPr>
          </a:p>
        </p:txBody>
      </p:sp>
    </p:spTree>
    <p:extLst>
      <p:ext uri="{BB962C8B-B14F-4D97-AF65-F5344CB8AC3E}">
        <p14:creationId xmlns:p14="http://schemas.microsoft.com/office/powerpoint/2010/main" val="38938085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0397" y="0"/>
            <a:ext cx="9127603" cy="6858000"/>
          </a:xfrm>
          <a:prstGeom prst="rect">
            <a:avLst/>
          </a:prstGeom>
        </p:spPr>
      </p:pic>
    </p:spTree>
    <p:extLst>
      <p:ext uri="{BB962C8B-B14F-4D97-AF65-F5344CB8AC3E}">
        <p14:creationId xmlns:p14="http://schemas.microsoft.com/office/powerpoint/2010/main" val="1592906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24000" y="1"/>
            <a:ext cx="9144000" cy="6880185"/>
          </a:xfrm>
          <a:prstGeom prst="rect">
            <a:avLst/>
          </a:prstGeom>
        </p:spPr>
      </p:pic>
    </p:spTree>
    <p:extLst>
      <p:ext uri="{BB962C8B-B14F-4D97-AF65-F5344CB8AC3E}">
        <p14:creationId xmlns:p14="http://schemas.microsoft.com/office/powerpoint/2010/main" val="6616830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7863214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24000" y="1"/>
            <a:ext cx="9144000" cy="358140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0" y="3607444"/>
            <a:ext cx="9144000" cy="3250556"/>
          </a:xfrm>
          <a:prstGeom prst="rect">
            <a:avLst/>
          </a:prstGeom>
        </p:spPr>
      </p:pic>
    </p:spTree>
    <p:extLst>
      <p:ext uri="{BB962C8B-B14F-4D97-AF65-F5344CB8AC3E}">
        <p14:creationId xmlns:p14="http://schemas.microsoft.com/office/powerpoint/2010/main" val="30372913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10"/>
          <p:cNvGraphicFramePr>
            <a:graphicFrameLocks noGrp="1"/>
          </p:cNvGraphicFramePr>
          <p:nvPr>
            <p:ph idx="1"/>
            <p:extLst/>
          </p:nvPr>
        </p:nvGraphicFramePr>
        <p:xfrm>
          <a:off x="1523999" y="0"/>
          <a:ext cx="9144000" cy="6934200"/>
        </p:xfrm>
        <a:graphic>
          <a:graphicData uri="http://schemas.openxmlformats.org/drawingml/2006/table">
            <a:tbl>
              <a:tblPr firstRow="1" bandRow="1">
                <a:tableStyleId>{5C22544A-7EE6-4342-B048-85BDC9FD1C3A}</a:tableStyleId>
              </a:tblPr>
              <a:tblGrid>
                <a:gridCol w="1234441">
                  <a:extLst>
                    <a:ext uri="{9D8B030D-6E8A-4147-A177-3AD203B41FA5}">
                      <a16:colId xmlns:a16="http://schemas.microsoft.com/office/drawing/2014/main" val="20000"/>
                    </a:ext>
                  </a:extLst>
                </a:gridCol>
                <a:gridCol w="2423159">
                  <a:extLst>
                    <a:ext uri="{9D8B030D-6E8A-4147-A177-3AD203B41FA5}">
                      <a16:colId xmlns:a16="http://schemas.microsoft.com/office/drawing/2014/main" val="20001"/>
                    </a:ext>
                  </a:extLst>
                </a:gridCol>
                <a:gridCol w="1383031">
                  <a:extLst>
                    <a:ext uri="{9D8B030D-6E8A-4147-A177-3AD203B41FA5}">
                      <a16:colId xmlns:a16="http://schemas.microsoft.com/office/drawing/2014/main" val="20002"/>
                    </a:ext>
                  </a:extLst>
                </a:gridCol>
                <a:gridCol w="2274569">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tblGrid>
              <a:tr h="793212">
                <a:tc>
                  <a:txBody>
                    <a:bodyPr/>
                    <a:lstStyle/>
                    <a:p>
                      <a:r>
                        <a:rPr lang="en-US" sz="2000" dirty="0" smtClean="0"/>
                        <a:t>Type</a:t>
                      </a:r>
                      <a:endParaRPr lang="en-US" sz="2000" dirty="0"/>
                    </a:p>
                  </a:txBody>
                  <a:tcPr marL="68580" marR="68580" marT="34290" marB="34290"/>
                </a:tc>
                <a:tc>
                  <a:txBody>
                    <a:bodyPr/>
                    <a:lstStyle/>
                    <a:p>
                      <a:r>
                        <a:rPr lang="en-US" sz="2000" dirty="0" smtClean="0"/>
                        <a:t>Description</a:t>
                      </a:r>
                      <a:endParaRPr lang="en-US" sz="2000" dirty="0"/>
                    </a:p>
                  </a:txBody>
                  <a:tcPr marL="68580" marR="68580" marT="34290" marB="34290"/>
                </a:tc>
                <a:tc>
                  <a:txBody>
                    <a:bodyPr/>
                    <a:lstStyle/>
                    <a:p>
                      <a:r>
                        <a:rPr lang="en-US" sz="2000" dirty="0" smtClean="0"/>
                        <a:t>Example</a:t>
                      </a:r>
                      <a:endParaRPr lang="en-US" sz="2000" dirty="0"/>
                    </a:p>
                  </a:txBody>
                  <a:tcPr marL="68580" marR="68580" marT="34290" marB="34290"/>
                </a:tc>
                <a:tc>
                  <a:txBody>
                    <a:bodyPr/>
                    <a:lstStyle/>
                    <a:p>
                      <a:r>
                        <a:rPr lang="en-US" sz="2000" dirty="0" smtClean="0"/>
                        <a:t>Pros</a:t>
                      </a:r>
                      <a:endParaRPr lang="en-US" sz="2000" dirty="0"/>
                    </a:p>
                  </a:txBody>
                  <a:tcPr marL="68580" marR="68580" marT="34290" marB="34290"/>
                </a:tc>
                <a:tc>
                  <a:txBody>
                    <a:bodyPr/>
                    <a:lstStyle/>
                    <a:p>
                      <a:r>
                        <a:rPr lang="en-US" sz="2000" dirty="0" smtClean="0"/>
                        <a:t>Cons</a:t>
                      </a:r>
                      <a:endParaRPr lang="en-US" sz="2000" dirty="0"/>
                    </a:p>
                  </a:txBody>
                  <a:tcPr marL="68580" marR="68580" marT="34290" marB="34290"/>
                </a:tc>
                <a:extLst>
                  <a:ext uri="{0D108BD9-81ED-4DB2-BD59-A6C34878D82A}">
                    <a16:rowId xmlns:a16="http://schemas.microsoft.com/office/drawing/2014/main" val="10000"/>
                  </a:ext>
                </a:extLst>
              </a:tr>
              <a:tr h="1535247">
                <a:tc>
                  <a:txBody>
                    <a:bodyPr/>
                    <a:lstStyle/>
                    <a:p>
                      <a:r>
                        <a:rPr lang="en-US" sz="2000" dirty="0" smtClean="0"/>
                        <a:t>Command</a:t>
                      </a:r>
                      <a:endParaRPr lang="en-US" sz="20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extLst>
                  <a:ext uri="{0D108BD9-81ED-4DB2-BD59-A6C34878D82A}">
                    <a16:rowId xmlns:a16="http://schemas.microsoft.com/office/drawing/2014/main" val="10001"/>
                  </a:ext>
                </a:extLst>
              </a:tr>
              <a:tr h="1535247">
                <a:tc>
                  <a:txBody>
                    <a:bodyPr/>
                    <a:lstStyle/>
                    <a:p>
                      <a:r>
                        <a:rPr lang="en-US" sz="2000" dirty="0" smtClean="0"/>
                        <a:t>Market</a:t>
                      </a:r>
                      <a:endParaRPr lang="en-US" sz="20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extLst>
                  <a:ext uri="{0D108BD9-81ED-4DB2-BD59-A6C34878D82A}">
                    <a16:rowId xmlns:a16="http://schemas.microsoft.com/office/drawing/2014/main" val="10002"/>
                  </a:ext>
                </a:extLst>
              </a:tr>
              <a:tr h="1535247">
                <a:tc>
                  <a:txBody>
                    <a:bodyPr/>
                    <a:lstStyle/>
                    <a:p>
                      <a:r>
                        <a:rPr lang="en-US" sz="2000" dirty="0" smtClean="0"/>
                        <a:t>Mixed</a:t>
                      </a:r>
                      <a:endParaRPr lang="en-US" sz="20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extLst>
                  <a:ext uri="{0D108BD9-81ED-4DB2-BD59-A6C34878D82A}">
                    <a16:rowId xmlns:a16="http://schemas.microsoft.com/office/drawing/2014/main" val="10003"/>
                  </a:ext>
                </a:extLst>
              </a:tr>
              <a:tr h="1535247">
                <a:tc>
                  <a:txBody>
                    <a:bodyPr/>
                    <a:lstStyle/>
                    <a:p>
                      <a:r>
                        <a:rPr lang="en-US" sz="1800" dirty="0" smtClean="0"/>
                        <a:t>Traditional</a:t>
                      </a:r>
                      <a:endParaRPr lang="en-US" sz="18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7118342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42327" y="19292"/>
            <a:ext cx="6781800" cy="1069975"/>
          </a:xfrm>
        </p:spPr>
        <p:txBody>
          <a:bodyPr/>
          <a:lstStyle/>
          <a:p>
            <a:r>
              <a:rPr lang="en-US" dirty="0" smtClean="0"/>
              <a:t>Standard:</a:t>
            </a:r>
            <a:endParaRPr lang="en-US" dirty="0"/>
          </a:p>
        </p:txBody>
      </p:sp>
      <p:sp>
        <p:nvSpPr>
          <p:cNvPr id="3" name="Subtitle 2"/>
          <p:cNvSpPr>
            <a:spLocks noGrp="1"/>
          </p:cNvSpPr>
          <p:nvPr>
            <p:ph type="subTitle" idx="1"/>
          </p:nvPr>
        </p:nvSpPr>
        <p:spPr>
          <a:xfrm>
            <a:off x="1906928" y="1155680"/>
            <a:ext cx="6781800" cy="2057400"/>
          </a:xfrm>
        </p:spPr>
        <p:txBody>
          <a:bodyPr>
            <a:normAutofit/>
          </a:bodyPr>
          <a:lstStyle/>
          <a:p>
            <a:r>
              <a:rPr lang="en-US" dirty="0"/>
              <a:t>Compare command, market, and mixed economic systems with regard to private ownership, profit motive, consumer sovereignty, competition, and government regulation. 	</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2601" y="2743200"/>
            <a:ext cx="7543801" cy="3810000"/>
          </a:xfrm>
          <a:prstGeom prst="rect">
            <a:avLst/>
          </a:prstGeom>
        </p:spPr>
      </p:pic>
    </p:spTree>
    <p:extLst>
      <p:ext uri="{BB962C8B-B14F-4D97-AF65-F5344CB8AC3E}">
        <p14:creationId xmlns:p14="http://schemas.microsoft.com/office/powerpoint/2010/main" val="37943553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57200"/>
            <a:ext cx="8229600" cy="914400"/>
          </a:xfrm>
        </p:spPr>
        <p:txBody>
          <a:bodyPr/>
          <a:lstStyle/>
          <a:p>
            <a:r>
              <a:rPr lang="en-US" dirty="0" smtClean="0"/>
              <a:t>Profit Motive</a:t>
            </a:r>
            <a:endParaRPr lang="en-US" dirty="0"/>
          </a:p>
        </p:txBody>
      </p:sp>
      <p:sp>
        <p:nvSpPr>
          <p:cNvPr id="3" name="Content Placeholder 2"/>
          <p:cNvSpPr>
            <a:spLocks noGrp="1"/>
          </p:cNvSpPr>
          <p:nvPr>
            <p:ph idx="1"/>
          </p:nvPr>
        </p:nvSpPr>
        <p:spPr>
          <a:xfrm>
            <a:off x="1680411" y="1219201"/>
            <a:ext cx="8229600" cy="4144963"/>
          </a:xfrm>
        </p:spPr>
        <p:txBody>
          <a:bodyPr>
            <a:normAutofit/>
          </a:bodyPr>
          <a:lstStyle/>
          <a:p>
            <a:r>
              <a:rPr lang="en-US" sz="3200" dirty="0"/>
              <a:t>The desire to make money which motivates or causes people to work hard to produce goods and services. </a:t>
            </a:r>
          </a:p>
        </p:txBody>
      </p:sp>
      <p:pic>
        <p:nvPicPr>
          <p:cNvPr id="6" name="Picture 5"/>
          <p:cNvPicPr>
            <a:picLocks noChangeAspect="1"/>
          </p:cNvPicPr>
          <p:nvPr/>
        </p:nvPicPr>
        <p:blipFill>
          <a:blip r:embed="rId2"/>
          <a:stretch>
            <a:fillRect/>
          </a:stretch>
        </p:blipFill>
        <p:spPr>
          <a:xfrm>
            <a:off x="1676400" y="2971800"/>
            <a:ext cx="8763000" cy="3562350"/>
          </a:xfrm>
          <a:prstGeom prst="rect">
            <a:avLst/>
          </a:prstGeom>
        </p:spPr>
      </p:pic>
    </p:spTree>
    <p:extLst>
      <p:ext uri="{BB962C8B-B14F-4D97-AF65-F5344CB8AC3E}">
        <p14:creationId xmlns:p14="http://schemas.microsoft.com/office/powerpoint/2010/main" val="14839877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57200"/>
            <a:ext cx="8229600" cy="914400"/>
          </a:xfrm>
        </p:spPr>
        <p:txBody>
          <a:bodyPr/>
          <a:lstStyle/>
          <a:p>
            <a:r>
              <a:rPr lang="en-US" dirty="0" smtClean="0"/>
              <a:t>Consumer Sovereignty</a:t>
            </a:r>
            <a:endParaRPr lang="en-US" dirty="0"/>
          </a:p>
        </p:txBody>
      </p:sp>
      <p:sp>
        <p:nvSpPr>
          <p:cNvPr id="3" name="Content Placeholder 2"/>
          <p:cNvSpPr>
            <a:spLocks noGrp="1"/>
          </p:cNvSpPr>
          <p:nvPr>
            <p:ph idx="1"/>
          </p:nvPr>
        </p:nvSpPr>
        <p:spPr>
          <a:xfrm>
            <a:off x="1828800" y="1219201"/>
            <a:ext cx="8458200" cy="4144963"/>
          </a:xfrm>
        </p:spPr>
        <p:txBody>
          <a:bodyPr>
            <a:normAutofit/>
          </a:bodyPr>
          <a:lstStyle/>
          <a:p>
            <a:r>
              <a:rPr lang="en-US" sz="3600" dirty="0"/>
              <a:t>The extent to which people are free to choose in the marketplace without government regulation </a:t>
            </a:r>
          </a:p>
        </p:txBody>
      </p:sp>
      <p:pic>
        <p:nvPicPr>
          <p:cNvPr id="5" name="Picture 4"/>
          <p:cNvPicPr>
            <a:picLocks noChangeAspect="1"/>
          </p:cNvPicPr>
          <p:nvPr/>
        </p:nvPicPr>
        <p:blipFill>
          <a:blip r:embed="rId2"/>
          <a:stretch>
            <a:fillRect/>
          </a:stretch>
        </p:blipFill>
        <p:spPr>
          <a:xfrm>
            <a:off x="1776663" y="3124200"/>
            <a:ext cx="8662737" cy="3725779"/>
          </a:xfrm>
          <a:prstGeom prst="rect">
            <a:avLst/>
          </a:prstGeom>
        </p:spPr>
      </p:pic>
    </p:spTree>
    <p:extLst>
      <p:ext uri="{BB962C8B-B14F-4D97-AF65-F5344CB8AC3E}">
        <p14:creationId xmlns:p14="http://schemas.microsoft.com/office/powerpoint/2010/main" val="40777329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457200"/>
            <a:ext cx="8229600" cy="914400"/>
          </a:xfrm>
        </p:spPr>
        <p:txBody>
          <a:bodyPr/>
          <a:lstStyle/>
          <a:p>
            <a:r>
              <a:rPr lang="en-US" dirty="0" smtClean="0"/>
              <a:t>Competition</a:t>
            </a:r>
            <a:endParaRPr lang="en-US" dirty="0"/>
          </a:p>
        </p:txBody>
      </p:sp>
      <p:sp>
        <p:nvSpPr>
          <p:cNvPr id="3" name="Content Placeholder 2"/>
          <p:cNvSpPr>
            <a:spLocks noGrp="1"/>
          </p:cNvSpPr>
          <p:nvPr>
            <p:ph idx="1"/>
          </p:nvPr>
        </p:nvSpPr>
        <p:spPr>
          <a:xfrm>
            <a:off x="1752600" y="1143001"/>
            <a:ext cx="8229600" cy="4144963"/>
          </a:xfrm>
        </p:spPr>
        <p:txBody>
          <a:bodyPr>
            <a:normAutofit/>
          </a:bodyPr>
          <a:lstStyle/>
          <a:p>
            <a:r>
              <a:rPr lang="en-US" sz="2400" dirty="0"/>
              <a:t>Attempts by two or more individuals or organizations to acquire the same goods, services, or productive and financial resources. </a:t>
            </a:r>
          </a:p>
          <a:p>
            <a:r>
              <a:rPr lang="en-US" sz="2400" dirty="0"/>
              <a:t>Consumers compete with other consumers for goods and services. </a:t>
            </a:r>
          </a:p>
          <a:p>
            <a:r>
              <a:rPr lang="en-US" sz="2400" dirty="0"/>
              <a:t>Producers compete with other producers for sales to consumers. </a:t>
            </a:r>
          </a:p>
        </p:txBody>
      </p:sp>
      <p:pic>
        <p:nvPicPr>
          <p:cNvPr id="5" name="Picture 4"/>
          <p:cNvPicPr>
            <a:picLocks noChangeAspect="1"/>
          </p:cNvPicPr>
          <p:nvPr/>
        </p:nvPicPr>
        <p:blipFill>
          <a:blip r:embed="rId2"/>
          <a:stretch>
            <a:fillRect/>
          </a:stretch>
        </p:blipFill>
        <p:spPr>
          <a:xfrm>
            <a:off x="1676400" y="3657600"/>
            <a:ext cx="8839200" cy="3200400"/>
          </a:xfrm>
          <a:prstGeom prst="rect">
            <a:avLst/>
          </a:prstGeom>
        </p:spPr>
      </p:pic>
    </p:spTree>
    <p:extLst>
      <p:ext uri="{BB962C8B-B14F-4D97-AF65-F5344CB8AC3E}">
        <p14:creationId xmlns:p14="http://schemas.microsoft.com/office/powerpoint/2010/main" val="1839720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479343"/>
            <a:ext cx="8229600" cy="914400"/>
          </a:xfrm>
        </p:spPr>
        <p:txBody>
          <a:bodyPr/>
          <a:lstStyle/>
          <a:p>
            <a:r>
              <a:rPr lang="en-US" dirty="0" smtClean="0"/>
              <a:t>Government Regulation</a:t>
            </a:r>
            <a:endParaRPr lang="en-US" dirty="0"/>
          </a:p>
        </p:txBody>
      </p:sp>
      <p:sp>
        <p:nvSpPr>
          <p:cNvPr id="3" name="Content Placeholder 2"/>
          <p:cNvSpPr>
            <a:spLocks noGrp="1"/>
          </p:cNvSpPr>
          <p:nvPr>
            <p:ph idx="1"/>
          </p:nvPr>
        </p:nvSpPr>
        <p:spPr>
          <a:xfrm>
            <a:off x="1905000" y="1361660"/>
            <a:ext cx="8229600" cy="4144963"/>
          </a:xfrm>
        </p:spPr>
        <p:txBody>
          <a:bodyPr>
            <a:normAutofit/>
          </a:bodyPr>
          <a:lstStyle/>
          <a:p>
            <a:r>
              <a:rPr lang="en-US" sz="3200" dirty="0"/>
              <a:t>The extent to which government intervenes in the decisions of buyers and sellers in a market </a:t>
            </a:r>
          </a:p>
        </p:txBody>
      </p:sp>
      <p:pic>
        <p:nvPicPr>
          <p:cNvPr id="5" name="Picture 4"/>
          <p:cNvPicPr>
            <a:picLocks noChangeAspect="1"/>
          </p:cNvPicPr>
          <p:nvPr/>
        </p:nvPicPr>
        <p:blipFill>
          <a:blip r:embed="rId2"/>
          <a:stretch>
            <a:fillRect/>
          </a:stretch>
        </p:blipFill>
        <p:spPr>
          <a:xfrm>
            <a:off x="1752600" y="2438400"/>
            <a:ext cx="8610600" cy="4171950"/>
          </a:xfrm>
          <a:prstGeom prst="rect">
            <a:avLst/>
          </a:prstGeom>
        </p:spPr>
      </p:pic>
    </p:spTree>
    <p:extLst>
      <p:ext uri="{BB962C8B-B14F-4D97-AF65-F5344CB8AC3E}">
        <p14:creationId xmlns:p14="http://schemas.microsoft.com/office/powerpoint/2010/main" val="21635863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28800" y="1784162"/>
            <a:ext cx="8610600" cy="5783635"/>
          </a:xfrm>
          <a:prstGeom prst="rect">
            <a:avLst/>
          </a:prstGeom>
        </p:spPr>
        <p:txBody>
          <a:bodyPr wrap="square">
            <a:spAutoFit/>
          </a:bodyPr>
          <a:lstStyle/>
          <a:p>
            <a:pPr marL="342900" indent="-342900">
              <a:spcBef>
                <a:spcPts val="500"/>
              </a:spcBef>
              <a:spcAft>
                <a:spcPts val="600"/>
              </a:spcAft>
              <a:buSzPts val="1050"/>
              <a:buFontTx/>
              <a:buAutoNum type="arabicPeriod"/>
            </a:pPr>
            <a:r>
              <a:rPr lang="en-US" sz="3600" dirty="0">
                <a:solidFill>
                  <a:prstClr val="black"/>
                </a:solidFill>
                <a:latin typeface="Calibri"/>
              </a:rPr>
              <a:t>Which continent has the most economically repressed countries?</a:t>
            </a:r>
          </a:p>
          <a:p>
            <a:pPr marL="342900" indent="-342900">
              <a:spcBef>
                <a:spcPts val="500"/>
              </a:spcBef>
              <a:spcAft>
                <a:spcPts val="600"/>
              </a:spcAft>
              <a:buSzPts val="1050"/>
              <a:buFontTx/>
              <a:buAutoNum type="arabicPeriod"/>
            </a:pPr>
            <a:r>
              <a:rPr lang="en-US" sz="3600" dirty="0">
                <a:solidFill>
                  <a:prstClr val="black"/>
                </a:solidFill>
                <a:latin typeface="Calibri"/>
              </a:rPr>
              <a:t>Which continent is entirely economically free?</a:t>
            </a:r>
          </a:p>
          <a:p>
            <a:pPr marL="342900" indent="-342900">
              <a:spcBef>
                <a:spcPts val="500"/>
              </a:spcBef>
              <a:spcAft>
                <a:spcPts val="600"/>
              </a:spcAft>
              <a:buSzPts val="1050"/>
              <a:buFontTx/>
              <a:buAutoNum type="arabicPeriod"/>
            </a:pPr>
            <a:r>
              <a:rPr lang="en-US" sz="3600" dirty="0">
                <a:solidFill>
                  <a:prstClr val="black"/>
                </a:solidFill>
                <a:latin typeface="Calibri"/>
              </a:rPr>
              <a:t>How is Brazil described in terms of economic freedom?</a:t>
            </a:r>
          </a:p>
          <a:p>
            <a:pPr marL="342900" indent="-342900">
              <a:spcBef>
                <a:spcPts val="500"/>
              </a:spcBef>
              <a:spcAft>
                <a:spcPts val="600"/>
              </a:spcAft>
              <a:buSzPts val="1050"/>
              <a:buFontTx/>
              <a:buAutoNum type="arabicPeriod"/>
            </a:pPr>
            <a:r>
              <a:rPr lang="en-US" sz="3600" dirty="0">
                <a:solidFill>
                  <a:prstClr val="black"/>
                </a:solidFill>
                <a:latin typeface="Calibri"/>
              </a:rPr>
              <a:t>How many countries have no ranking in terms of economic freedom?</a:t>
            </a:r>
          </a:p>
          <a:p>
            <a:pPr marL="342900" indent="-342900">
              <a:spcBef>
                <a:spcPts val="500"/>
              </a:spcBef>
              <a:spcAft>
                <a:spcPts val="600"/>
              </a:spcAft>
              <a:buSzPts val="1050"/>
              <a:buFontTx/>
              <a:buAutoNum type="arabicPeriod"/>
            </a:pPr>
            <a:endParaRPr lang="en-US" dirty="0">
              <a:solidFill>
                <a:prstClr val="black"/>
              </a:solidFill>
              <a:latin typeface="Calibri"/>
            </a:endParaRPr>
          </a:p>
          <a:p>
            <a:pPr marL="342900" indent="-342900">
              <a:spcBef>
                <a:spcPts val="500"/>
              </a:spcBef>
              <a:spcAft>
                <a:spcPts val="600"/>
              </a:spcAft>
              <a:buSzPts val="1050"/>
              <a:buFontTx/>
              <a:buAutoNum type="arabicPeriod"/>
            </a:pPr>
            <a:endParaRPr lang="en-US" dirty="0">
              <a:solidFill>
                <a:prstClr val="black"/>
              </a:solidFill>
              <a:latin typeface="Calibri"/>
            </a:endParaRPr>
          </a:p>
        </p:txBody>
      </p:sp>
      <p:sp>
        <p:nvSpPr>
          <p:cNvPr id="5" name="Rectangle 4"/>
          <p:cNvSpPr/>
          <p:nvPr/>
        </p:nvSpPr>
        <p:spPr>
          <a:xfrm>
            <a:off x="1487905" y="8021"/>
            <a:ext cx="8037095" cy="707886"/>
          </a:xfrm>
          <a:prstGeom prst="rect">
            <a:avLst/>
          </a:prstGeom>
        </p:spPr>
        <p:txBody>
          <a:bodyPr wrap="square">
            <a:spAutoFit/>
          </a:bodyPr>
          <a:lstStyle/>
          <a:p>
            <a:pPr algn="ctr">
              <a:defRPr/>
            </a:pPr>
            <a:r>
              <a:rPr lang="en-US" sz="4000" b="1" spc="28" dirty="0">
                <a:ln w="9525" cmpd="sng">
                  <a:solidFill>
                    <a:srgbClr val="5B9BD5"/>
                  </a:solidFill>
                  <a:prstDash val="solid"/>
                </a:ln>
                <a:solidFill>
                  <a:srgbClr val="70AD47">
                    <a:tint val="1000"/>
                  </a:srgbClr>
                </a:solidFill>
                <a:effectLst>
                  <a:glow rad="38100">
                    <a:srgbClr val="5B9BD5">
                      <a:alpha val="40000"/>
                    </a:srgbClr>
                  </a:glow>
                </a:effectLst>
                <a:latin typeface="Calibri"/>
              </a:rPr>
              <a:t>Warm Up 8.23 (Wednesday)</a:t>
            </a:r>
          </a:p>
        </p:txBody>
      </p:sp>
      <p:sp>
        <p:nvSpPr>
          <p:cNvPr id="6" name="TextBox 9"/>
          <p:cNvSpPr txBox="1">
            <a:spLocks noChangeArrowheads="1"/>
          </p:cNvSpPr>
          <p:nvPr/>
        </p:nvSpPr>
        <p:spPr bwMode="auto">
          <a:xfrm>
            <a:off x="1828800" y="896091"/>
            <a:ext cx="8382000" cy="707886"/>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a:spcBef>
                <a:spcPct val="0"/>
              </a:spcBef>
              <a:buClrTx/>
              <a:buSzTx/>
              <a:buNone/>
            </a:pPr>
            <a:r>
              <a:rPr lang="en-US" altLang="en-US" sz="2000" dirty="0">
                <a:solidFill>
                  <a:srgbClr val="000000"/>
                </a:solidFill>
                <a:latin typeface="Arial" panose="020B0604020202020204" pitchFamily="34" charset="0"/>
              </a:rPr>
              <a:t>Please come in quietly write down the 4 questions below. Use the map on the next slide to answer. Thanks.</a:t>
            </a:r>
          </a:p>
        </p:txBody>
      </p:sp>
    </p:spTree>
    <p:extLst>
      <p:ext uri="{BB962C8B-B14F-4D97-AF65-F5344CB8AC3E}">
        <p14:creationId xmlns:p14="http://schemas.microsoft.com/office/powerpoint/2010/main" val="26048189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24000" y="-76200"/>
            <a:ext cx="9144000" cy="6934200"/>
          </a:xfrm>
          <a:prstGeom prst="rect">
            <a:avLst/>
          </a:prstGeom>
        </p:spPr>
      </p:pic>
    </p:spTree>
    <p:extLst>
      <p:ext uri="{BB962C8B-B14F-4D97-AF65-F5344CB8AC3E}">
        <p14:creationId xmlns:p14="http://schemas.microsoft.com/office/powerpoint/2010/main" val="15166253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24000" y="0"/>
            <a:ext cx="9144000" cy="6858000"/>
          </a:xfrm>
          <a:prstGeom prst="rect">
            <a:avLst/>
          </a:prstGeom>
        </p:spPr>
      </p:pic>
    </p:spTree>
    <p:extLst>
      <p:ext uri="{BB962C8B-B14F-4D97-AF65-F5344CB8AC3E}">
        <p14:creationId xmlns:p14="http://schemas.microsoft.com/office/powerpoint/2010/main" val="35379771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42327" y="19292"/>
            <a:ext cx="6781800" cy="1069975"/>
          </a:xfrm>
        </p:spPr>
        <p:txBody>
          <a:bodyPr/>
          <a:lstStyle/>
          <a:p>
            <a:r>
              <a:rPr lang="en-US" dirty="0" smtClean="0"/>
              <a:t>Standard:</a:t>
            </a:r>
            <a:endParaRPr lang="en-US" dirty="0"/>
          </a:p>
        </p:txBody>
      </p:sp>
      <p:sp>
        <p:nvSpPr>
          <p:cNvPr id="3" name="Subtitle 2"/>
          <p:cNvSpPr>
            <a:spLocks noGrp="1"/>
          </p:cNvSpPr>
          <p:nvPr>
            <p:ph type="subTitle" idx="1"/>
          </p:nvPr>
        </p:nvSpPr>
        <p:spPr>
          <a:xfrm>
            <a:off x="1906928" y="1155680"/>
            <a:ext cx="7465672" cy="2057400"/>
          </a:xfrm>
        </p:spPr>
        <p:txBody>
          <a:bodyPr>
            <a:normAutofit/>
          </a:bodyPr>
          <a:lstStyle/>
          <a:p>
            <a:r>
              <a:rPr lang="en-US" dirty="0">
                <a:solidFill>
                  <a:schemeClr val="tx1"/>
                </a:solidFill>
              </a:rPr>
              <a:t>Analyze how each type of system answers the three economic questions and meets the broad social and economic goals of freedom, security, equity, growth, efficiency, price stability, full employment, and sustainability</a:t>
            </a:r>
            <a:r>
              <a:rPr lang="en-US" dirty="0" smtClean="0">
                <a:solidFill>
                  <a:schemeClr val="tx1"/>
                </a:solidFill>
              </a:rPr>
              <a:t>. </a:t>
            </a:r>
            <a:r>
              <a:rPr lang="en-US" dirty="0">
                <a:solidFill>
                  <a:schemeClr val="tx1"/>
                </a:solidFill>
              </a:rPr>
              <a:t>	</a:t>
            </a:r>
          </a:p>
          <a:p>
            <a:endParaRPr lang="en-US" dirty="0">
              <a:solidFill>
                <a:schemeClr val="tx1"/>
              </a:solidFill>
            </a:endParaRPr>
          </a:p>
        </p:txBody>
      </p:sp>
      <p:pic>
        <p:nvPicPr>
          <p:cNvPr id="5" name="Picture 4"/>
          <p:cNvPicPr>
            <a:picLocks noChangeAspect="1"/>
          </p:cNvPicPr>
          <p:nvPr/>
        </p:nvPicPr>
        <p:blipFill>
          <a:blip r:embed="rId2"/>
          <a:stretch>
            <a:fillRect/>
          </a:stretch>
        </p:blipFill>
        <p:spPr>
          <a:xfrm>
            <a:off x="1676401" y="3279494"/>
            <a:ext cx="7543801" cy="3416581"/>
          </a:xfrm>
          <a:prstGeom prst="rect">
            <a:avLst/>
          </a:prstGeom>
        </p:spPr>
      </p:pic>
    </p:spTree>
    <p:extLst>
      <p:ext uri="{BB962C8B-B14F-4D97-AF65-F5344CB8AC3E}">
        <p14:creationId xmlns:p14="http://schemas.microsoft.com/office/powerpoint/2010/main" val="15996403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42327" y="19292"/>
            <a:ext cx="6781800" cy="1069975"/>
          </a:xfrm>
        </p:spPr>
        <p:txBody>
          <a:bodyPr/>
          <a:lstStyle/>
          <a:p>
            <a:r>
              <a:rPr lang="en-US" dirty="0" smtClean="0"/>
              <a:t>Essential Question:</a:t>
            </a:r>
            <a:endParaRPr lang="en-US" dirty="0"/>
          </a:p>
        </p:txBody>
      </p:sp>
      <p:sp>
        <p:nvSpPr>
          <p:cNvPr id="3" name="Subtitle 2"/>
          <p:cNvSpPr>
            <a:spLocks noGrp="1"/>
          </p:cNvSpPr>
          <p:nvPr>
            <p:ph type="subTitle" idx="1"/>
          </p:nvPr>
        </p:nvSpPr>
        <p:spPr>
          <a:xfrm>
            <a:off x="1906928" y="1155680"/>
            <a:ext cx="6781800" cy="2057400"/>
          </a:xfrm>
        </p:spPr>
        <p:txBody>
          <a:bodyPr>
            <a:normAutofit/>
          </a:bodyPr>
          <a:lstStyle/>
          <a:p>
            <a:r>
              <a:rPr lang="en-US" dirty="0" smtClean="0"/>
              <a:t>How do governments answer the three basic economic questions of what to produce, how to produce, and for whom to produce?</a:t>
            </a:r>
            <a:endParaRPr lang="en-US" dirty="0"/>
          </a:p>
          <a:p>
            <a:endParaRPr lang="en-US" dirty="0"/>
          </a:p>
        </p:txBody>
      </p:sp>
      <p:pic>
        <p:nvPicPr>
          <p:cNvPr id="5" name="Picture 4"/>
          <p:cNvPicPr>
            <a:picLocks noChangeAspect="1"/>
          </p:cNvPicPr>
          <p:nvPr/>
        </p:nvPicPr>
        <p:blipFill>
          <a:blip r:embed="rId2"/>
          <a:stretch>
            <a:fillRect/>
          </a:stretch>
        </p:blipFill>
        <p:spPr>
          <a:xfrm>
            <a:off x="1752600" y="2514601"/>
            <a:ext cx="8610600" cy="3857625"/>
          </a:xfrm>
          <a:prstGeom prst="rect">
            <a:avLst/>
          </a:prstGeom>
        </p:spPr>
      </p:pic>
    </p:spTree>
    <p:extLst>
      <p:ext uri="{BB962C8B-B14F-4D97-AF65-F5344CB8AC3E}">
        <p14:creationId xmlns:p14="http://schemas.microsoft.com/office/powerpoint/2010/main" val="39003723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a:stretch>
            <a:fillRect/>
          </a:stretch>
        </p:blipFill>
        <p:spPr>
          <a:xfrm>
            <a:off x="1534124" y="0"/>
            <a:ext cx="9133876" cy="6858000"/>
          </a:xfrm>
          <a:prstGeom prst="rect">
            <a:avLst/>
          </a:prstGeom>
        </p:spPr>
      </p:pic>
    </p:spTree>
    <p:extLst>
      <p:ext uri="{BB962C8B-B14F-4D97-AF65-F5344CB8AC3E}">
        <p14:creationId xmlns:p14="http://schemas.microsoft.com/office/powerpoint/2010/main" val="36525374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42327" y="19292"/>
            <a:ext cx="6781800" cy="1069975"/>
          </a:xfrm>
        </p:spPr>
        <p:txBody>
          <a:bodyPr/>
          <a:lstStyle/>
          <a:p>
            <a:r>
              <a:rPr lang="en-US" dirty="0" smtClean="0"/>
              <a:t>Essential Question:</a:t>
            </a:r>
            <a:endParaRPr lang="en-US" dirty="0"/>
          </a:p>
        </p:txBody>
      </p:sp>
      <p:sp>
        <p:nvSpPr>
          <p:cNvPr id="3" name="Subtitle 2"/>
          <p:cNvSpPr>
            <a:spLocks noGrp="1"/>
          </p:cNvSpPr>
          <p:nvPr>
            <p:ph type="subTitle" idx="1"/>
          </p:nvPr>
        </p:nvSpPr>
        <p:spPr>
          <a:xfrm>
            <a:off x="1906928" y="1155680"/>
            <a:ext cx="6781800" cy="2057400"/>
          </a:xfrm>
        </p:spPr>
        <p:txBody>
          <a:bodyPr>
            <a:normAutofit/>
          </a:bodyPr>
          <a:lstStyle/>
          <a:p>
            <a:r>
              <a:rPr lang="en-US" dirty="0" smtClean="0"/>
              <a:t>How do governments answer the three basic economic questions of what to produce, how to produce, and for whom to produce?</a:t>
            </a:r>
            <a:endParaRPr lang="en-US" dirty="0"/>
          </a:p>
          <a:p>
            <a:endParaRPr lang="en-US" dirty="0"/>
          </a:p>
        </p:txBody>
      </p:sp>
      <p:pic>
        <p:nvPicPr>
          <p:cNvPr id="5" name="Picture 4"/>
          <p:cNvPicPr>
            <a:picLocks noChangeAspect="1"/>
          </p:cNvPicPr>
          <p:nvPr/>
        </p:nvPicPr>
        <p:blipFill>
          <a:blip r:embed="rId2"/>
          <a:stretch>
            <a:fillRect/>
          </a:stretch>
        </p:blipFill>
        <p:spPr>
          <a:xfrm>
            <a:off x="1752600" y="2514601"/>
            <a:ext cx="8610600" cy="3857625"/>
          </a:xfrm>
          <a:prstGeom prst="rect">
            <a:avLst/>
          </a:prstGeom>
        </p:spPr>
      </p:pic>
    </p:spTree>
    <p:extLst>
      <p:ext uri="{BB962C8B-B14F-4D97-AF65-F5344CB8AC3E}">
        <p14:creationId xmlns:p14="http://schemas.microsoft.com/office/powerpoint/2010/main" val="32361621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6084" y="457200"/>
            <a:ext cx="8229600" cy="914400"/>
          </a:xfrm>
        </p:spPr>
        <p:txBody>
          <a:bodyPr/>
          <a:lstStyle/>
          <a:p>
            <a:r>
              <a:rPr lang="en-US" dirty="0" smtClean="0"/>
              <a:t>Economic Freedom</a:t>
            </a:r>
            <a:endParaRPr lang="en-US" dirty="0"/>
          </a:p>
        </p:txBody>
      </p:sp>
      <p:sp>
        <p:nvSpPr>
          <p:cNvPr id="3" name="Content Placeholder 2"/>
          <p:cNvSpPr>
            <a:spLocks noGrp="1"/>
          </p:cNvSpPr>
          <p:nvPr>
            <p:ph idx="1"/>
          </p:nvPr>
        </p:nvSpPr>
        <p:spPr>
          <a:xfrm>
            <a:off x="1752600" y="1219201"/>
            <a:ext cx="8229600" cy="4144963"/>
          </a:xfrm>
        </p:spPr>
        <p:txBody>
          <a:bodyPr>
            <a:normAutofit/>
          </a:bodyPr>
          <a:lstStyle/>
          <a:p>
            <a:pPr lvl="1"/>
            <a:r>
              <a:rPr lang="en-US" sz="2400" dirty="0"/>
              <a:t>the freedom of consumers to decide how they wish to allocate their spending among various goods and services</a:t>
            </a:r>
          </a:p>
          <a:p>
            <a:pPr lvl="1"/>
            <a:r>
              <a:rPr lang="en-US" sz="2400" dirty="0"/>
              <a:t>the freedom of workers to choose to change jobs</a:t>
            </a:r>
          </a:p>
          <a:p>
            <a:pPr lvl="1"/>
            <a:r>
              <a:rPr lang="en-US" sz="2400" dirty="0"/>
              <a:t>the freedom of individuals to establish businesses and to decide what to produce and when to change their pattern of production</a:t>
            </a:r>
          </a:p>
        </p:txBody>
      </p:sp>
      <p:sp>
        <p:nvSpPr>
          <p:cNvPr id="4" name="TextBox 3"/>
          <p:cNvSpPr txBox="1"/>
          <p:nvPr/>
        </p:nvSpPr>
        <p:spPr>
          <a:xfrm>
            <a:off x="2057400" y="3962401"/>
            <a:ext cx="8458200" cy="646331"/>
          </a:xfrm>
          <a:prstGeom prst="rect">
            <a:avLst/>
          </a:prstGeom>
          <a:noFill/>
        </p:spPr>
        <p:txBody>
          <a:bodyPr wrap="square" rtlCol="0">
            <a:spAutoFit/>
          </a:bodyPr>
          <a:lstStyle/>
          <a:p>
            <a:r>
              <a:rPr lang="en-US" sz="3600" dirty="0">
                <a:solidFill>
                  <a:prstClr val="black"/>
                </a:solidFill>
                <a:latin typeface="Calibri"/>
              </a:rPr>
              <a:t>Best 			      Middle		Worst</a:t>
            </a:r>
          </a:p>
        </p:txBody>
      </p:sp>
    </p:spTree>
    <p:extLst>
      <p:ext uri="{BB962C8B-B14F-4D97-AF65-F5344CB8AC3E}">
        <p14:creationId xmlns:p14="http://schemas.microsoft.com/office/powerpoint/2010/main" val="41896494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457200"/>
            <a:ext cx="8229600" cy="914400"/>
          </a:xfrm>
        </p:spPr>
        <p:txBody>
          <a:bodyPr/>
          <a:lstStyle/>
          <a:p>
            <a:r>
              <a:rPr lang="en-US" dirty="0" smtClean="0"/>
              <a:t>Economic Security</a:t>
            </a:r>
            <a:endParaRPr lang="en-US" dirty="0"/>
          </a:p>
        </p:txBody>
      </p:sp>
      <p:sp>
        <p:nvSpPr>
          <p:cNvPr id="3" name="Content Placeholder 2"/>
          <p:cNvSpPr>
            <a:spLocks noGrp="1"/>
          </p:cNvSpPr>
          <p:nvPr>
            <p:ph idx="1"/>
          </p:nvPr>
        </p:nvSpPr>
        <p:spPr>
          <a:xfrm>
            <a:off x="1905000" y="1219201"/>
            <a:ext cx="8229600" cy="4144963"/>
          </a:xfrm>
        </p:spPr>
        <p:txBody>
          <a:bodyPr>
            <a:normAutofit/>
          </a:bodyPr>
          <a:lstStyle/>
          <a:p>
            <a:r>
              <a:rPr lang="en-US" sz="2400" dirty="0"/>
              <a:t>Protection against economic risks, such as unemployment, accidents on the job, business failures or natural disasters, over which people have little or no control. </a:t>
            </a:r>
          </a:p>
          <a:p>
            <a:r>
              <a:rPr lang="en-US" sz="2400" dirty="0"/>
              <a:t>Economic security refers to protecting consumers, producers, and resource owners from risks that exist in society. </a:t>
            </a:r>
          </a:p>
        </p:txBody>
      </p:sp>
      <p:pic>
        <p:nvPicPr>
          <p:cNvPr id="4" name="Picture 3"/>
          <p:cNvPicPr>
            <a:picLocks noChangeAspect="1"/>
          </p:cNvPicPr>
          <p:nvPr/>
        </p:nvPicPr>
        <p:blipFill>
          <a:blip r:embed="rId2"/>
          <a:stretch>
            <a:fillRect/>
          </a:stretch>
        </p:blipFill>
        <p:spPr>
          <a:xfrm>
            <a:off x="1900990" y="4114801"/>
            <a:ext cx="8644877" cy="963251"/>
          </a:xfrm>
          <a:prstGeom prst="rect">
            <a:avLst/>
          </a:prstGeom>
        </p:spPr>
      </p:pic>
    </p:spTree>
    <p:extLst>
      <p:ext uri="{BB962C8B-B14F-4D97-AF65-F5344CB8AC3E}">
        <p14:creationId xmlns:p14="http://schemas.microsoft.com/office/powerpoint/2010/main" val="6985616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57200"/>
            <a:ext cx="8229600" cy="914400"/>
          </a:xfrm>
        </p:spPr>
        <p:txBody>
          <a:bodyPr/>
          <a:lstStyle/>
          <a:p>
            <a:r>
              <a:rPr lang="en-US" dirty="0" smtClean="0"/>
              <a:t>Economic Equity</a:t>
            </a:r>
            <a:endParaRPr lang="en-US" dirty="0"/>
          </a:p>
        </p:txBody>
      </p:sp>
      <p:sp>
        <p:nvSpPr>
          <p:cNvPr id="3" name="Content Placeholder 2"/>
          <p:cNvSpPr>
            <a:spLocks noGrp="1"/>
          </p:cNvSpPr>
          <p:nvPr>
            <p:ph idx="1"/>
          </p:nvPr>
        </p:nvSpPr>
        <p:spPr>
          <a:xfrm>
            <a:off x="1828800" y="1219201"/>
            <a:ext cx="8229600" cy="4144963"/>
          </a:xfrm>
        </p:spPr>
        <p:txBody>
          <a:bodyPr>
            <a:normAutofit/>
          </a:bodyPr>
          <a:lstStyle/>
          <a:p>
            <a:r>
              <a:rPr lang="en-US" sz="2400" dirty="0"/>
              <a:t>The application of our concepts of what is "fair" or "unfair" and what is "right" or "wrong" to an economic policy. </a:t>
            </a:r>
          </a:p>
          <a:p>
            <a:r>
              <a:rPr lang="en-US" sz="2400" dirty="0"/>
              <a:t>Ultimately deals with the distribution of income and wealth. Some people judge equity based on providing equal opportunity. </a:t>
            </a:r>
          </a:p>
        </p:txBody>
      </p:sp>
      <p:pic>
        <p:nvPicPr>
          <p:cNvPr id="4" name="Picture 3"/>
          <p:cNvPicPr>
            <a:picLocks noChangeAspect="1"/>
          </p:cNvPicPr>
          <p:nvPr/>
        </p:nvPicPr>
        <p:blipFill>
          <a:blip r:embed="rId2"/>
          <a:stretch>
            <a:fillRect/>
          </a:stretch>
        </p:blipFill>
        <p:spPr>
          <a:xfrm>
            <a:off x="1828801" y="3291682"/>
            <a:ext cx="8644877" cy="963251"/>
          </a:xfrm>
          <a:prstGeom prst="rect">
            <a:avLst/>
          </a:prstGeom>
        </p:spPr>
      </p:pic>
    </p:spTree>
    <p:extLst>
      <p:ext uri="{BB962C8B-B14F-4D97-AF65-F5344CB8AC3E}">
        <p14:creationId xmlns:p14="http://schemas.microsoft.com/office/powerpoint/2010/main" val="17230901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381000"/>
            <a:ext cx="8229600" cy="914400"/>
          </a:xfrm>
        </p:spPr>
        <p:txBody>
          <a:bodyPr/>
          <a:lstStyle/>
          <a:p>
            <a:r>
              <a:rPr lang="en-US" dirty="0" smtClean="0"/>
              <a:t>Economic Growth</a:t>
            </a:r>
            <a:endParaRPr lang="en-US" dirty="0"/>
          </a:p>
        </p:txBody>
      </p:sp>
      <p:sp>
        <p:nvSpPr>
          <p:cNvPr id="3" name="Content Placeholder 2"/>
          <p:cNvSpPr>
            <a:spLocks noGrp="1"/>
          </p:cNvSpPr>
          <p:nvPr>
            <p:ph idx="1"/>
          </p:nvPr>
        </p:nvSpPr>
        <p:spPr>
          <a:xfrm>
            <a:off x="1828800" y="1143001"/>
            <a:ext cx="8229600" cy="4144963"/>
          </a:xfrm>
        </p:spPr>
        <p:txBody>
          <a:bodyPr>
            <a:normAutofit/>
          </a:bodyPr>
          <a:lstStyle/>
          <a:p>
            <a:r>
              <a:rPr lang="en-US" sz="2800" dirty="0"/>
              <a:t>Increasing the production of goods and services over time. </a:t>
            </a:r>
          </a:p>
          <a:p>
            <a:r>
              <a:rPr lang="en-US" sz="2800" dirty="0"/>
              <a:t>Economic growth is measured by changes in the level of real gross domestic product (GDP). </a:t>
            </a:r>
          </a:p>
        </p:txBody>
      </p:sp>
      <p:pic>
        <p:nvPicPr>
          <p:cNvPr id="4" name="Picture 3"/>
          <p:cNvPicPr>
            <a:picLocks noChangeAspect="1"/>
          </p:cNvPicPr>
          <p:nvPr/>
        </p:nvPicPr>
        <p:blipFill>
          <a:blip r:embed="rId2"/>
          <a:stretch>
            <a:fillRect/>
          </a:stretch>
        </p:blipFill>
        <p:spPr>
          <a:xfrm>
            <a:off x="1704475" y="3810001"/>
            <a:ext cx="8644877" cy="963251"/>
          </a:xfrm>
          <a:prstGeom prst="rect">
            <a:avLst/>
          </a:prstGeom>
        </p:spPr>
      </p:pic>
    </p:spTree>
    <p:extLst>
      <p:ext uri="{BB962C8B-B14F-4D97-AF65-F5344CB8AC3E}">
        <p14:creationId xmlns:p14="http://schemas.microsoft.com/office/powerpoint/2010/main" val="4965374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457200"/>
            <a:ext cx="8229600" cy="914400"/>
          </a:xfrm>
        </p:spPr>
        <p:txBody>
          <a:bodyPr/>
          <a:lstStyle/>
          <a:p>
            <a:r>
              <a:rPr lang="en-US" dirty="0" smtClean="0"/>
              <a:t>Economic Efficiency</a:t>
            </a:r>
            <a:endParaRPr lang="en-US" dirty="0"/>
          </a:p>
        </p:txBody>
      </p:sp>
      <p:sp>
        <p:nvSpPr>
          <p:cNvPr id="3" name="Content Placeholder 2"/>
          <p:cNvSpPr>
            <a:spLocks noGrp="1"/>
          </p:cNvSpPr>
          <p:nvPr>
            <p:ph idx="1"/>
          </p:nvPr>
        </p:nvSpPr>
        <p:spPr>
          <a:xfrm>
            <a:off x="1801635" y="1143001"/>
            <a:ext cx="8229600" cy="4144963"/>
          </a:xfrm>
        </p:spPr>
        <p:txBody>
          <a:bodyPr>
            <a:normAutofit/>
          </a:bodyPr>
          <a:lstStyle/>
          <a:p>
            <a:r>
              <a:rPr lang="en-US" sz="2800" dirty="0"/>
              <a:t>Economic efficiency refers to how well scarce productive resources are allocated to produce the goods and services people want and how well inputs are used in the production process to keep production costs as low as possible. </a:t>
            </a:r>
          </a:p>
        </p:txBody>
      </p:sp>
      <p:pic>
        <p:nvPicPr>
          <p:cNvPr id="4" name="Picture 3"/>
          <p:cNvPicPr>
            <a:picLocks noChangeAspect="1"/>
          </p:cNvPicPr>
          <p:nvPr/>
        </p:nvPicPr>
        <p:blipFill>
          <a:blip r:embed="rId2"/>
          <a:stretch>
            <a:fillRect/>
          </a:stretch>
        </p:blipFill>
        <p:spPr>
          <a:xfrm>
            <a:off x="1991040" y="3810001"/>
            <a:ext cx="8644877" cy="963251"/>
          </a:xfrm>
          <a:prstGeom prst="rect">
            <a:avLst/>
          </a:prstGeom>
        </p:spPr>
      </p:pic>
    </p:spTree>
    <p:extLst>
      <p:ext uri="{BB962C8B-B14F-4D97-AF65-F5344CB8AC3E}">
        <p14:creationId xmlns:p14="http://schemas.microsoft.com/office/powerpoint/2010/main" val="14149901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57200"/>
            <a:ext cx="8229600" cy="914400"/>
          </a:xfrm>
        </p:spPr>
        <p:txBody>
          <a:bodyPr/>
          <a:lstStyle/>
          <a:p>
            <a:r>
              <a:rPr lang="en-US" dirty="0" smtClean="0"/>
              <a:t>Economic Stability</a:t>
            </a:r>
            <a:endParaRPr lang="en-US" dirty="0"/>
          </a:p>
        </p:txBody>
      </p:sp>
      <p:sp>
        <p:nvSpPr>
          <p:cNvPr id="3" name="Content Placeholder 2"/>
          <p:cNvSpPr>
            <a:spLocks noGrp="1"/>
          </p:cNvSpPr>
          <p:nvPr>
            <p:ph idx="1"/>
          </p:nvPr>
        </p:nvSpPr>
        <p:spPr>
          <a:xfrm>
            <a:off x="1981200" y="1219201"/>
            <a:ext cx="8229600" cy="4144963"/>
          </a:xfrm>
        </p:spPr>
        <p:txBody>
          <a:bodyPr>
            <a:normAutofit/>
          </a:bodyPr>
          <a:lstStyle/>
          <a:p>
            <a:r>
              <a:rPr lang="en-US" dirty="0" smtClean="0"/>
              <a:t>This </a:t>
            </a:r>
            <a:r>
              <a:rPr lang="en-US" dirty="0"/>
              <a:t>is the process of maintaining stable prices and full employment and keeping economic growth reasonably smooth and steady. </a:t>
            </a:r>
            <a:endParaRPr lang="en-US" dirty="0" smtClean="0"/>
          </a:p>
          <a:p>
            <a:r>
              <a:rPr lang="en-US" dirty="0" smtClean="0"/>
              <a:t>Price </a:t>
            </a:r>
            <a:r>
              <a:rPr lang="en-US" dirty="0"/>
              <a:t>stability means avoiding inflation or deflation. </a:t>
            </a:r>
            <a:endParaRPr lang="en-US" dirty="0" smtClean="0"/>
          </a:p>
          <a:p>
            <a:r>
              <a:rPr lang="en-US" dirty="0" smtClean="0"/>
              <a:t>Full </a:t>
            </a:r>
            <a:r>
              <a:rPr lang="en-US" dirty="0"/>
              <a:t>employment occurs when an economy’s scarce resource, especially labor, are fully utilized. </a:t>
            </a:r>
          </a:p>
        </p:txBody>
      </p:sp>
      <p:pic>
        <p:nvPicPr>
          <p:cNvPr id="4" name="Picture 3"/>
          <p:cNvPicPr>
            <a:picLocks noChangeAspect="1"/>
          </p:cNvPicPr>
          <p:nvPr/>
        </p:nvPicPr>
        <p:blipFill>
          <a:blip r:embed="rId2"/>
          <a:stretch>
            <a:fillRect/>
          </a:stretch>
        </p:blipFill>
        <p:spPr>
          <a:xfrm>
            <a:off x="1773562" y="3505201"/>
            <a:ext cx="8644877" cy="963251"/>
          </a:xfrm>
          <a:prstGeom prst="rect">
            <a:avLst/>
          </a:prstGeom>
        </p:spPr>
      </p:pic>
    </p:spTree>
    <p:extLst>
      <p:ext uri="{BB962C8B-B14F-4D97-AF65-F5344CB8AC3E}">
        <p14:creationId xmlns:p14="http://schemas.microsoft.com/office/powerpoint/2010/main" val="16938798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28800" y="1784162"/>
            <a:ext cx="8610600" cy="5783635"/>
          </a:xfrm>
          <a:prstGeom prst="rect">
            <a:avLst/>
          </a:prstGeom>
        </p:spPr>
        <p:txBody>
          <a:bodyPr wrap="square">
            <a:spAutoFit/>
          </a:bodyPr>
          <a:lstStyle/>
          <a:p>
            <a:pPr marL="342900" marR="0" lvl="0" indent="-342900" algn="l" defTabSz="914400" rtl="0" eaLnBrk="1" fontAlgn="auto" latinLnBrk="0" hangingPunct="1">
              <a:lnSpc>
                <a:spcPct val="100000"/>
              </a:lnSpc>
              <a:spcBef>
                <a:spcPts val="500"/>
              </a:spcBef>
              <a:spcAft>
                <a:spcPts val="600"/>
              </a:spcAft>
              <a:buClrTx/>
              <a:buSzPts val="1050"/>
              <a:buFontTx/>
              <a:buAutoNum type="arabicPeriod"/>
              <a:tabLst/>
              <a:defRPr/>
            </a:pPr>
            <a:r>
              <a:rPr kumimoji="0" lang="en-US" sz="3600" b="0" i="0" u="none" strike="noStrike" kern="1200" cap="none" spc="0" normalizeH="0" baseline="0" noProof="0" dirty="0" smtClean="0">
                <a:ln>
                  <a:noFill/>
                </a:ln>
                <a:solidFill>
                  <a:prstClr val="black"/>
                </a:solidFill>
                <a:effectLst/>
                <a:uLnTx/>
                <a:uFillTx/>
                <a:latin typeface="Calibri"/>
                <a:ea typeface="+mn-ea"/>
                <a:cs typeface="+mn-cs"/>
              </a:rPr>
              <a:t>Which continent has the most economically repressed countries?</a:t>
            </a:r>
          </a:p>
          <a:p>
            <a:pPr marL="342900" marR="0" lvl="0" indent="-342900" algn="l" defTabSz="914400" rtl="0" eaLnBrk="1" fontAlgn="auto" latinLnBrk="0" hangingPunct="1">
              <a:lnSpc>
                <a:spcPct val="100000"/>
              </a:lnSpc>
              <a:spcBef>
                <a:spcPts val="500"/>
              </a:spcBef>
              <a:spcAft>
                <a:spcPts val="600"/>
              </a:spcAft>
              <a:buClrTx/>
              <a:buSzPts val="1050"/>
              <a:buFontTx/>
              <a:buAutoNum type="arabicPeriod"/>
              <a:tabLst/>
              <a:defRPr/>
            </a:pPr>
            <a:r>
              <a:rPr kumimoji="0" lang="en-US" sz="3600" b="0" i="0" u="none" strike="noStrike" kern="1200" cap="none" spc="0" normalizeH="0" baseline="0" noProof="0" dirty="0" smtClean="0">
                <a:ln>
                  <a:noFill/>
                </a:ln>
                <a:solidFill>
                  <a:prstClr val="black"/>
                </a:solidFill>
                <a:effectLst/>
                <a:uLnTx/>
                <a:uFillTx/>
                <a:latin typeface="Calibri"/>
                <a:ea typeface="+mn-ea"/>
                <a:cs typeface="+mn-cs"/>
              </a:rPr>
              <a:t>Which continent is entirely economically free?</a:t>
            </a:r>
          </a:p>
          <a:p>
            <a:pPr marL="342900" marR="0" lvl="0" indent="-342900" algn="l" defTabSz="914400" rtl="0" eaLnBrk="1" fontAlgn="auto" latinLnBrk="0" hangingPunct="1">
              <a:lnSpc>
                <a:spcPct val="100000"/>
              </a:lnSpc>
              <a:spcBef>
                <a:spcPts val="500"/>
              </a:spcBef>
              <a:spcAft>
                <a:spcPts val="600"/>
              </a:spcAft>
              <a:buClrTx/>
              <a:buSzPts val="1050"/>
              <a:buFontTx/>
              <a:buAutoNum type="arabicPeriod"/>
              <a:tabLst/>
              <a:defRPr/>
            </a:pPr>
            <a:r>
              <a:rPr kumimoji="0" lang="en-US" sz="3600" b="0" i="0" u="none" strike="noStrike" kern="1200" cap="none" spc="0" normalizeH="0" baseline="0" noProof="0" dirty="0" smtClean="0">
                <a:ln>
                  <a:noFill/>
                </a:ln>
                <a:solidFill>
                  <a:prstClr val="black"/>
                </a:solidFill>
                <a:effectLst/>
                <a:uLnTx/>
                <a:uFillTx/>
                <a:latin typeface="Calibri"/>
                <a:ea typeface="+mn-ea"/>
                <a:cs typeface="+mn-cs"/>
              </a:rPr>
              <a:t>How is Brazil described in terms of economic freedom?</a:t>
            </a:r>
          </a:p>
          <a:p>
            <a:pPr marL="342900" marR="0" lvl="0" indent="-342900" algn="l" defTabSz="914400" rtl="0" eaLnBrk="1" fontAlgn="auto" latinLnBrk="0" hangingPunct="1">
              <a:lnSpc>
                <a:spcPct val="100000"/>
              </a:lnSpc>
              <a:spcBef>
                <a:spcPts val="500"/>
              </a:spcBef>
              <a:spcAft>
                <a:spcPts val="600"/>
              </a:spcAft>
              <a:buClrTx/>
              <a:buSzPts val="1050"/>
              <a:buFontTx/>
              <a:buAutoNum type="arabicPeriod"/>
              <a:tabLst/>
              <a:defRPr/>
            </a:pPr>
            <a:r>
              <a:rPr kumimoji="0" lang="en-US" sz="3600" b="0" i="0" u="none" strike="noStrike" kern="1200" cap="none" spc="0" normalizeH="0" baseline="0" noProof="0" dirty="0" smtClean="0">
                <a:ln>
                  <a:noFill/>
                </a:ln>
                <a:solidFill>
                  <a:prstClr val="black"/>
                </a:solidFill>
                <a:effectLst/>
                <a:uLnTx/>
                <a:uFillTx/>
                <a:latin typeface="Calibri"/>
                <a:ea typeface="+mn-ea"/>
                <a:cs typeface="+mn-cs"/>
              </a:rPr>
              <a:t>How many countries have no ranking in terms of economic freedom?</a:t>
            </a:r>
          </a:p>
          <a:p>
            <a:pPr marL="342900" marR="0" lvl="0" indent="-342900" algn="l" defTabSz="914400" rtl="0" eaLnBrk="1" fontAlgn="auto" latinLnBrk="0" hangingPunct="1">
              <a:lnSpc>
                <a:spcPct val="100000"/>
              </a:lnSpc>
              <a:spcBef>
                <a:spcPts val="500"/>
              </a:spcBef>
              <a:spcAft>
                <a:spcPts val="600"/>
              </a:spcAft>
              <a:buClrTx/>
              <a:buSzPts val="1050"/>
              <a:buFontTx/>
              <a:buAutoNum type="arabicPeriod"/>
              <a:tabLst/>
              <a:defRPr/>
            </a:pPr>
            <a:endParaRPr kumimoji="0" lang="en-US" sz="1800" b="0" i="0" u="none" strike="noStrike" kern="1200" cap="none" spc="0" normalizeH="0" baseline="0" noProof="0" dirty="0" smtClean="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ts val="500"/>
              </a:spcBef>
              <a:spcAft>
                <a:spcPts val="600"/>
              </a:spcAft>
              <a:buClrTx/>
              <a:buSzPts val="1050"/>
              <a:buFontTx/>
              <a:buAutoNum type="arabicPeriod"/>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Rectangle 4"/>
          <p:cNvSpPr/>
          <p:nvPr/>
        </p:nvSpPr>
        <p:spPr>
          <a:xfrm>
            <a:off x="1487905" y="8021"/>
            <a:ext cx="8037095"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28" normalizeH="0" baseline="0" noProof="0" dirty="0">
                <a:ln w="9525" cmpd="sng">
                  <a:solidFill>
                    <a:srgbClr val="5B9BD5"/>
                  </a:solidFill>
                  <a:prstDash val="solid"/>
                </a:ln>
                <a:solidFill>
                  <a:srgbClr val="70AD47">
                    <a:tint val="1000"/>
                  </a:srgbClr>
                </a:solidFill>
                <a:effectLst>
                  <a:glow rad="38100">
                    <a:srgbClr val="5B9BD5">
                      <a:alpha val="40000"/>
                    </a:srgbClr>
                  </a:glow>
                </a:effectLst>
                <a:uLnTx/>
                <a:uFillTx/>
                <a:latin typeface="Calibri"/>
                <a:ea typeface="+mn-ea"/>
                <a:cs typeface="+mn-cs"/>
              </a:rPr>
              <a:t>Warm Up 8.23 (Wednesday)</a:t>
            </a:r>
          </a:p>
        </p:txBody>
      </p:sp>
      <p:sp>
        <p:nvSpPr>
          <p:cNvPr id="6" name="TextBox 9"/>
          <p:cNvSpPr txBox="1">
            <a:spLocks noChangeArrowheads="1"/>
          </p:cNvSpPr>
          <p:nvPr/>
        </p:nvSpPr>
        <p:spPr bwMode="auto">
          <a:xfrm>
            <a:off x="1828800" y="896091"/>
            <a:ext cx="8382000" cy="707886"/>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Wingdings 3" panose="05040102010807070707" pitchFamily="18" charset="2"/>
              <a:buNone/>
              <a:tabLst/>
              <a:defRPr/>
            </a:pPr>
            <a:r>
              <a:rPr kumimoji="0" lang="en-US" alt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Please come in quietly write down the 4 questions below. Use the map on the next slide to answer. Thanks.</a:t>
            </a:r>
          </a:p>
        </p:txBody>
      </p:sp>
    </p:spTree>
    <p:extLst>
      <p:ext uri="{BB962C8B-B14F-4D97-AF65-F5344CB8AC3E}">
        <p14:creationId xmlns:p14="http://schemas.microsoft.com/office/powerpoint/2010/main" val="39080082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24000" y="-76200"/>
            <a:ext cx="9144000" cy="6934200"/>
          </a:xfrm>
          <a:prstGeom prst="rect">
            <a:avLst/>
          </a:prstGeom>
        </p:spPr>
      </p:pic>
    </p:spTree>
    <p:extLst>
      <p:ext uri="{BB962C8B-B14F-4D97-AF65-F5344CB8AC3E}">
        <p14:creationId xmlns:p14="http://schemas.microsoft.com/office/powerpoint/2010/main" val="6695028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24000" y="0"/>
            <a:ext cx="9144000" cy="6858000"/>
          </a:xfrm>
          <a:prstGeom prst="rect">
            <a:avLst/>
          </a:prstGeom>
        </p:spPr>
      </p:pic>
    </p:spTree>
    <p:extLst>
      <p:ext uri="{BB962C8B-B14F-4D97-AF65-F5344CB8AC3E}">
        <p14:creationId xmlns:p14="http://schemas.microsoft.com/office/powerpoint/2010/main" val="2927227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42327" y="19292"/>
            <a:ext cx="6781800" cy="1069975"/>
          </a:xfrm>
        </p:spPr>
        <p:txBody>
          <a:bodyPr/>
          <a:lstStyle/>
          <a:p>
            <a:r>
              <a:rPr lang="en-US" dirty="0" smtClean="0"/>
              <a:t>Standard:</a:t>
            </a:r>
            <a:endParaRPr lang="en-US" dirty="0"/>
          </a:p>
        </p:txBody>
      </p:sp>
      <p:sp>
        <p:nvSpPr>
          <p:cNvPr id="3" name="Subtitle 2"/>
          <p:cNvSpPr>
            <a:spLocks noGrp="1"/>
          </p:cNvSpPr>
          <p:nvPr>
            <p:ph type="subTitle" idx="1"/>
          </p:nvPr>
        </p:nvSpPr>
        <p:spPr>
          <a:xfrm>
            <a:off x="1906928" y="1155680"/>
            <a:ext cx="7465672" cy="2057400"/>
          </a:xfrm>
        </p:spPr>
        <p:txBody>
          <a:bodyPr>
            <a:normAutofit/>
          </a:bodyPr>
          <a:lstStyle/>
          <a:p>
            <a:r>
              <a:rPr lang="en-US" dirty="0">
                <a:solidFill>
                  <a:schemeClr val="tx1"/>
                </a:solidFill>
              </a:rPr>
              <a:t>Analyze how each type of system answers the three economic questions and meets the broad social and economic goals of freedom, security, equity, growth, efficiency, price stability, full employment, and sustainability</a:t>
            </a:r>
            <a:r>
              <a:rPr lang="en-US" dirty="0" smtClean="0">
                <a:solidFill>
                  <a:schemeClr val="tx1"/>
                </a:solidFill>
              </a:rPr>
              <a:t>. </a:t>
            </a:r>
            <a:r>
              <a:rPr lang="en-US" dirty="0">
                <a:solidFill>
                  <a:schemeClr val="tx1"/>
                </a:solidFill>
              </a:rPr>
              <a:t>	</a:t>
            </a:r>
          </a:p>
          <a:p>
            <a:endParaRPr lang="en-US" dirty="0">
              <a:solidFill>
                <a:schemeClr val="tx1"/>
              </a:solidFill>
            </a:endParaRPr>
          </a:p>
        </p:txBody>
      </p:sp>
      <p:pic>
        <p:nvPicPr>
          <p:cNvPr id="5" name="Picture 4"/>
          <p:cNvPicPr>
            <a:picLocks noChangeAspect="1"/>
          </p:cNvPicPr>
          <p:nvPr/>
        </p:nvPicPr>
        <p:blipFill>
          <a:blip r:embed="rId2"/>
          <a:stretch>
            <a:fillRect/>
          </a:stretch>
        </p:blipFill>
        <p:spPr>
          <a:xfrm>
            <a:off x="1676401" y="3279494"/>
            <a:ext cx="7543801" cy="3416581"/>
          </a:xfrm>
          <a:prstGeom prst="rect">
            <a:avLst/>
          </a:prstGeom>
        </p:spPr>
      </p:pic>
    </p:spTree>
    <p:extLst>
      <p:ext uri="{BB962C8B-B14F-4D97-AF65-F5344CB8AC3E}">
        <p14:creationId xmlns:p14="http://schemas.microsoft.com/office/powerpoint/2010/main" val="17087799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lstStyle/>
          <a:p>
            <a:r>
              <a:rPr lang="en-US" dirty="0"/>
              <a:t>Every society must contend with the problem of </a:t>
            </a:r>
            <a:r>
              <a:rPr lang="en-US" dirty="0" smtClean="0"/>
              <a:t>scarcity; </a:t>
            </a:r>
            <a:r>
              <a:rPr lang="en-US" dirty="0"/>
              <a:t>must develop an economic system to determine how to use its limited productive resources to answer the three basic economic questions. </a:t>
            </a:r>
          </a:p>
          <a:p>
            <a:r>
              <a:rPr lang="en-US" b="1" dirty="0"/>
              <a:t>What </a:t>
            </a:r>
            <a:r>
              <a:rPr lang="en-US" dirty="0"/>
              <a:t>goods and services will be produced? </a:t>
            </a:r>
          </a:p>
          <a:p>
            <a:r>
              <a:rPr lang="en-US" b="1" dirty="0"/>
              <a:t>How </a:t>
            </a:r>
            <a:r>
              <a:rPr lang="en-US" dirty="0"/>
              <a:t>will goods and services be produced? </a:t>
            </a:r>
          </a:p>
          <a:p>
            <a:r>
              <a:rPr lang="en-US" b="1" dirty="0"/>
              <a:t>Who </a:t>
            </a:r>
            <a:r>
              <a:rPr lang="en-US" dirty="0"/>
              <a:t>will consume the goods and services? </a:t>
            </a:r>
          </a:p>
        </p:txBody>
      </p:sp>
    </p:spTree>
    <p:extLst>
      <p:ext uri="{BB962C8B-B14F-4D97-AF65-F5344CB8AC3E}">
        <p14:creationId xmlns:p14="http://schemas.microsoft.com/office/powerpoint/2010/main" val="30579874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42327" y="19292"/>
            <a:ext cx="6781800" cy="1069975"/>
          </a:xfrm>
        </p:spPr>
        <p:txBody>
          <a:bodyPr/>
          <a:lstStyle/>
          <a:p>
            <a:r>
              <a:rPr lang="en-US" dirty="0" smtClean="0"/>
              <a:t>Essential Question:</a:t>
            </a:r>
            <a:endParaRPr lang="en-US" dirty="0"/>
          </a:p>
        </p:txBody>
      </p:sp>
      <p:sp>
        <p:nvSpPr>
          <p:cNvPr id="3" name="Subtitle 2"/>
          <p:cNvSpPr>
            <a:spLocks noGrp="1"/>
          </p:cNvSpPr>
          <p:nvPr>
            <p:ph type="subTitle" idx="1"/>
          </p:nvPr>
        </p:nvSpPr>
        <p:spPr>
          <a:xfrm>
            <a:off x="1906928" y="1155680"/>
            <a:ext cx="6781800" cy="2057400"/>
          </a:xfrm>
        </p:spPr>
        <p:txBody>
          <a:bodyPr>
            <a:normAutofit/>
          </a:bodyPr>
          <a:lstStyle/>
          <a:p>
            <a:r>
              <a:rPr lang="en-US" dirty="0" smtClean="0"/>
              <a:t>How do governments answer the three basic economic questions of what to produce, how to produce, and for whom to produce?</a:t>
            </a:r>
            <a:endParaRPr lang="en-US" dirty="0"/>
          </a:p>
          <a:p>
            <a:endParaRPr lang="en-US" dirty="0"/>
          </a:p>
        </p:txBody>
      </p:sp>
      <p:pic>
        <p:nvPicPr>
          <p:cNvPr id="5" name="Picture 4"/>
          <p:cNvPicPr>
            <a:picLocks noChangeAspect="1"/>
          </p:cNvPicPr>
          <p:nvPr/>
        </p:nvPicPr>
        <p:blipFill>
          <a:blip r:embed="rId2"/>
          <a:stretch>
            <a:fillRect/>
          </a:stretch>
        </p:blipFill>
        <p:spPr>
          <a:xfrm>
            <a:off x="1752600" y="2514601"/>
            <a:ext cx="8610600" cy="3857625"/>
          </a:xfrm>
          <a:prstGeom prst="rect">
            <a:avLst/>
          </a:prstGeom>
        </p:spPr>
      </p:pic>
    </p:spTree>
    <p:extLst>
      <p:ext uri="{BB962C8B-B14F-4D97-AF65-F5344CB8AC3E}">
        <p14:creationId xmlns:p14="http://schemas.microsoft.com/office/powerpoint/2010/main" val="13963174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a:stretch>
            <a:fillRect/>
          </a:stretch>
        </p:blipFill>
        <p:spPr>
          <a:xfrm>
            <a:off x="1534124" y="0"/>
            <a:ext cx="9133876" cy="6858000"/>
          </a:xfrm>
          <a:prstGeom prst="rect">
            <a:avLst/>
          </a:prstGeom>
        </p:spPr>
      </p:pic>
    </p:spTree>
    <p:extLst>
      <p:ext uri="{BB962C8B-B14F-4D97-AF65-F5344CB8AC3E}">
        <p14:creationId xmlns:p14="http://schemas.microsoft.com/office/powerpoint/2010/main" val="9825968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6084" y="457200"/>
            <a:ext cx="8229600" cy="914400"/>
          </a:xfrm>
        </p:spPr>
        <p:txBody>
          <a:bodyPr/>
          <a:lstStyle/>
          <a:p>
            <a:r>
              <a:rPr lang="en-US" dirty="0" smtClean="0"/>
              <a:t>Economic Freedom</a:t>
            </a:r>
            <a:endParaRPr lang="en-US" dirty="0"/>
          </a:p>
        </p:txBody>
      </p:sp>
      <p:sp>
        <p:nvSpPr>
          <p:cNvPr id="3" name="Content Placeholder 2"/>
          <p:cNvSpPr>
            <a:spLocks noGrp="1"/>
          </p:cNvSpPr>
          <p:nvPr>
            <p:ph idx="1"/>
          </p:nvPr>
        </p:nvSpPr>
        <p:spPr>
          <a:xfrm>
            <a:off x="1752600" y="1219201"/>
            <a:ext cx="8229600" cy="4144963"/>
          </a:xfrm>
        </p:spPr>
        <p:txBody>
          <a:bodyPr>
            <a:normAutofit/>
          </a:bodyPr>
          <a:lstStyle/>
          <a:p>
            <a:pPr lvl="1"/>
            <a:r>
              <a:rPr lang="en-US" sz="2400" dirty="0"/>
              <a:t>the freedom of consumers to decide how they wish to allocate their spending among various goods and services</a:t>
            </a:r>
          </a:p>
          <a:p>
            <a:pPr lvl="1"/>
            <a:r>
              <a:rPr lang="en-US" sz="2400" dirty="0"/>
              <a:t>the freedom of workers to choose to change jobs</a:t>
            </a:r>
          </a:p>
          <a:p>
            <a:pPr lvl="1"/>
            <a:r>
              <a:rPr lang="en-US" sz="2400" dirty="0"/>
              <a:t>the freedom of individuals to establish businesses and to decide what to produce and when to change their pattern of production</a:t>
            </a:r>
          </a:p>
        </p:txBody>
      </p:sp>
      <p:sp>
        <p:nvSpPr>
          <p:cNvPr id="4" name="TextBox 3"/>
          <p:cNvSpPr txBox="1"/>
          <p:nvPr/>
        </p:nvSpPr>
        <p:spPr>
          <a:xfrm>
            <a:off x="2057400" y="3962401"/>
            <a:ext cx="845820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smtClean="0">
                <a:ln>
                  <a:noFill/>
                </a:ln>
                <a:solidFill>
                  <a:prstClr val="black"/>
                </a:solidFill>
                <a:effectLst/>
                <a:uLnTx/>
                <a:uFillTx/>
                <a:latin typeface="Calibri"/>
                <a:ea typeface="+mn-ea"/>
                <a:cs typeface="+mn-cs"/>
              </a:rPr>
              <a:t>Best 			      Middle		Worst</a:t>
            </a:r>
            <a:endParaRPr kumimoji="0" lang="en-US" sz="36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863642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457200"/>
            <a:ext cx="8229600" cy="914400"/>
          </a:xfrm>
        </p:spPr>
        <p:txBody>
          <a:bodyPr/>
          <a:lstStyle/>
          <a:p>
            <a:r>
              <a:rPr lang="en-US" dirty="0" smtClean="0"/>
              <a:t>Economic Security</a:t>
            </a:r>
            <a:endParaRPr lang="en-US" dirty="0"/>
          </a:p>
        </p:txBody>
      </p:sp>
      <p:sp>
        <p:nvSpPr>
          <p:cNvPr id="3" name="Content Placeholder 2"/>
          <p:cNvSpPr>
            <a:spLocks noGrp="1"/>
          </p:cNvSpPr>
          <p:nvPr>
            <p:ph idx="1"/>
          </p:nvPr>
        </p:nvSpPr>
        <p:spPr>
          <a:xfrm>
            <a:off x="1905000" y="1219201"/>
            <a:ext cx="8229600" cy="4144963"/>
          </a:xfrm>
        </p:spPr>
        <p:txBody>
          <a:bodyPr>
            <a:normAutofit/>
          </a:bodyPr>
          <a:lstStyle/>
          <a:p>
            <a:r>
              <a:rPr lang="en-US" sz="2400" dirty="0"/>
              <a:t>Protection against economic risks, such as unemployment, accidents on the job, business failures or natural disasters, over which people have little or no control. </a:t>
            </a:r>
          </a:p>
          <a:p>
            <a:r>
              <a:rPr lang="en-US" sz="2400" dirty="0"/>
              <a:t>Economic security refers to protecting consumers, producers, and resource owners from risks that exist in society. </a:t>
            </a:r>
          </a:p>
        </p:txBody>
      </p:sp>
      <p:pic>
        <p:nvPicPr>
          <p:cNvPr id="4" name="Picture 3"/>
          <p:cNvPicPr>
            <a:picLocks noChangeAspect="1"/>
          </p:cNvPicPr>
          <p:nvPr/>
        </p:nvPicPr>
        <p:blipFill>
          <a:blip r:embed="rId2"/>
          <a:stretch>
            <a:fillRect/>
          </a:stretch>
        </p:blipFill>
        <p:spPr>
          <a:xfrm>
            <a:off x="1900990" y="4114801"/>
            <a:ext cx="8644877" cy="963251"/>
          </a:xfrm>
          <a:prstGeom prst="rect">
            <a:avLst/>
          </a:prstGeom>
        </p:spPr>
      </p:pic>
    </p:spTree>
    <p:extLst>
      <p:ext uri="{BB962C8B-B14F-4D97-AF65-F5344CB8AC3E}">
        <p14:creationId xmlns:p14="http://schemas.microsoft.com/office/powerpoint/2010/main" val="2195580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57200"/>
            <a:ext cx="8229600" cy="914400"/>
          </a:xfrm>
        </p:spPr>
        <p:txBody>
          <a:bodyPr/>
          <a:lstStyle/>
          <a:p>
            <a:r>
              <a:rPr lang="en-US" dirty="0" smtClean="0"/>
              <a:t>Economic Equity</a:t>
            </a:r>
            <a:endParaRPr lang="en-US" dirty="0"/>
          </a:p>
        </p:txBody>
      </p:sp>
      <p:sp>
        <p:nvSpPr>
          <p:cNvPr id="3" name="Content Placeholder 2"/>
          <p:cNvSpPr>
            <a:spLocks noGrp="1"/>
          </p:cNvSpPr>
          <p:nvPr>
            <p:ph idx="1"/>
          </p:nvPr>
        </p:nvSpPr>
        <p:spPr>
          <a:xfrm>
            <a:off x="1828800" y="1219201"/>
            <a:ext cx="8229600" cy="4144963"/>
          </a:xfrm>
        </p:spPr>
        <p:txBody>
          <a:bodyPr>
            <a:normAutofit/>
          </a:bodyPr>
          <a:lstStyle/>
          <a:p>
            <a:r>
              <a:rPr lang="en-US" sz="2400" dirty="0"/>
              <a:t>The application of our concepts of what is "fair" or "unfair" and what is "right" or "wrong" to an economic policy. </a:t>
            </a:r>
          </a:p>
          <a:p>
            <a:r>
              <a:rPr lang="en-US" sz="2400" dirty="0"/>
              <a:t>Ultimately deals with the distribution of income and wealth. Some people judge equity based on providing equal opportunity. </a:t>
            </a:r>
          </a:p>
        </p:txBody>
      </p:sp>
      <p:pic>
        <p:nvPicPr>
          <p:cNvPr id="4" name="Picture 3"/>
          <p:cNvPicPr>
            <a:picLocks noChangeAspect="1"/>
          </p:cNvPicPr>
          <p:nvPr/>
        </p:nvPicPr>
        <p:blipFill>
          <a:blip r:embed="rId2"/>
          <a:stretch>
            <a:fillRect/>
          </a:stretch>
        </p:blipFill>
        <p:spPr>
          <a:xfrm>
            <a:off x="1828801" y="3291682"/>
            <a:ext cx="8644877" cy="963251"/>
          </a:xfrm>
          <a:prstGeom prst="rect">
            <a:avLst/>
          </a:prstGeom>
        </p:spPr>
      </p:pic>
    </p:spTree>
    <p:extLst>
      <p:ext uri="{BB962C8B-B14F-4D97-AF65-F5344CB8AC3E}">
        <p14:creationId xmlns:p14="http://schemas.microsoft.com/office/powerpoint/2010/main" val="36855978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381000"/>
            <a:ext cx="8229600" cy="914400"/>
          </a:xfrm>
        </p:spPr>
        <p:txBody>
          <a:bodyPr/>
          <a:lstStyle/>
          <a:p>
            <a:r>
              <a:rPr lang="en-US" dirty="0" smtClean="0"/>
              <a:t>Economic Growth</a:t>
            </a:r>
            <a:endParaRPr lang="en-US" dirty="0"/>
          </a:p>
        </p:txBody>
      </p:sp>
      <p:sp>
        <p:nvSpPr>
          <p:cNvPr id="3" name="Content Placeholder 2"/>
          <p:cNvSpPr>
            <a:spLocks noGrp="1"/>
          </p:cNvSpPr>
          <p:nvPr>
            <p:ph idx="1"/>
          </p:nvPr>
        </p:nvSpPr>
        <p:spPr>
          <a:xfrm>
            <a:off x="1828800" y="1143001"/>
            <a:ext cx="8229600" cy="4144963"/>
          </a:xfrm>
        </p:spPr>
        <p:txBody>
          <a:bodyPr>
            <a:normAutofit/>
          </a:bodyPr>
          <a:lstStyle/>
          <a:p>
            <a:r>
              <a:rPr lang="en-US" sz="2800" dirty="0"/>
              <a:t>Increasing the production of goods and services over time. </a:t>
            </a:r>
          </a:p>
          <a:p>
            <a:r>
              <a:rPr lang="en-US" sz="2800" dirty="0"/>
              <a:t>Economic growth is measured by changes in the level of real gross domestic product (GDP). </a:t>
            </a:r>
          </a:p>
        </p:txBody>
      </p:sp>
      <p:pic>
        <p:nvPicPr>
          <p:cNvPr id="4" name="Picture 3"/>
          <p:cNvPicPr>
            <a:picLocks noChangeAspect="1"/>
          </p:cNvPicPr>
          <p:nvPr/>
        </p:nvPicPr>
        <p:blipFill>
          <a:blip r:embed="rId2"/>
          <a:stretch>
            <a:fillRect/>
          </a:stretch>
        </p:blipFill>
        <p:spPr>
          <a:xfrm>
            <a:off x="1704475" y="3810001"/>
            <a:ext cx="8644877" cy="963251"/>
          </a:xfrm>
          <a:prstGeom prst="rect">
            <a:avLst/>
          </a:prstGeom>
        </p:spPr>
      </p:pic>
    </p:spTree>
    <p:extLst>
      <p:ext uri="{BB962C8B-B14F-4D97-AF65-F5344CB8AC3E}">
        <p14:creationId xmlns:p14="http://schemas.microsoft.com/office/powerpoint/2010/main" val="132437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457200"/>
            <a:ext cx="8229600" cy="914400"/>
          </a:xfrm>
        </p:spPr>
        <p:txBody>
          <a:bodyPr/>
          <a:lstStyle/>
          <a:p>
            <a:r>
              <a:rPr lang="en-US" dirty="0" smtClean="0"/>
              <a:t>Economic Efficiency</a:t>
            </a:r>
            <a:endParaRPr lang="en-US" dirty="0"/>
          </a:p>
        </p:txBody>
      </p:sp>
      <p:sp>
        <p:nvSpPr>
          <p:cNvPr id="3" name="Content Placeholder 2"/>
          <p:cNvSpPr>
            <a:spLocks noGrp="1"/>
          </p:cNvSpPr>
          <p:nvPr>
            <p:ph idx="1"/>
          </p:nvPr>
        </p:nvSpPr>
        <p:spPr>
          <a:xfrm>
            <a:off x="1801635" y="1143001"/>
            <a:ext cx="8229600" cy="4144963"/>
          </a:xfrm>
        </p:spPr>
        <p:txBody>
          <a:bodyPr>
            <a:normAutofit/>
          </a:bodyPr>
          <a:lstStyle/>
          <a:p>
            <a:r>
              <a:rPr lang="en-US" sz="2800" dirty="0"/>
              <a:t>Economic efficiency refers to how well scarce productive resources are allocated to produce the goods and services people want and how well inputs are used in the production process to keep production costs as low as possible. </a:t>
            </a:r>
          </a:p>
        </p:txBody>
      </p:sp>
      <p:pic>
        <p:nvPicPr>
          <p:cNvPr id="4" name="Picture 3"/>
          <p:cNvPicPr>
            <a:picLocks noChangeAspect="1"/>
          </p:cNvPicPr>
          <p:nvPr/>
        </p:nvPicPr>
        <p:blipFill>
          <a:blip r:embed="rId2"/>
          <a:stretch>
            <a:fillRect/>
          </a:stretch>
        </p:blipFill>
        <p:spPr>
          <a:xfrm>
            <a:off x="1991040" y="3810001"/>
            <a:ext cx="8644877" cy="963251"/>
          </a:xfrm>
          <a:prstGeom prst="rect">
            <a:avLst/>
          </a:prstGeom>
        </p:spPr>
      </p:pic>
    </p:spTree>
    <p:extLst>
      <p:ext uri="{BB962C8B-B14F-4D97-AF65-F5344CB8AC3E}">
        <p14:creationId xmlns:p14="http://schemas.microsoft.com/office/powerpoint/2010/main" val="37079001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57200"/>
            <a:ext cx="8229600" cy="914400"/>
          </a:xfrm>
        </p:spPr>
        <p:txBody>
          <a:bodyPr/>
          <a:lstStyle/>
          <a:p>
            <a:r>
              <a:rPr lang="en-US" dirty="0" smtClean="0"/>
              <a:t>Economic Stability</a:t>
            </a:r>
            <a:endParaRPr lang="en-US" dirty="0"/>
          </a:p>
        </p:txBody>
      </p:sp>
      <p:sp>
        <p:nvSpPr>
          <p:cNvPr id="3" name="Content Placeholder 2"/>
          <p:cNvSpPr>
            <a:spLocks noGrp="1"/>
          </p:cNvSpPr>
          <p:nvPr>
            <p:ph idx="1"/>
          </p:nvPr>
        </p:nvSpPr>
        <p:spPr>
          <a:xfrm>
            <a:off x="1981200" y="1219201"/>
            <a:ext cx="8229600" cy="4144963"/>
          </a:xfrm>
        </p:spPr>
        <p:txBody>
          <a:bodyPr>
            <a:normAutofit/>
          </a:bodyPr>
          <a:lstStyle/>
          <a:p>
            <a:r>
              <a:rPr lang="en-US" dirty="0" smtClean="0"/>
              <a:t>This </a:t>
            </a:r>
            <a:r>
              <a:rPr lang="en-US" dirty="0"/>
              <a:t>is the process of maintaining stable prices and full employment and keeping economic growth reasonably smooth and steady. </a:t>
            </a:r>
            <a:endParaRPr lang="en-US" dirty="0" smtClean="0"/>
          </a:p>
          <a:p>
            <a:r>
              <a:rPr lang="en-US" dirty="0" smtClean="0"/>
              <a:t>Price </a:t>
            </a:r>
            <a:r>
              <a:rPr lang="en-US" dirty="0"/>
              <a:t>stability means avoiding inflation or deflation. </a:t>
            </a:r>
            <a:endParaRPr lang="en-US" dirty="0" smtClean="0"/>
          </a:p>
          <a:p>
            <a:r>
              <a:rPr lang="en-US" dirty="0" smtClean="0"/>
              <a:t>Full </a:t>
            </a:r>
            <a:r>
              <a:rPr lang="en-US" dirty="0"/>
              <a:t>employment occurs when an economy’s scarce resource, especially labor, are fully utilized. </a:t>
            </a:r>
          </a:p>
        </p:txBody>
      </p:sp>
      <p:pic>
        <p:nvPicPr>
          <p:cNvPr id="4" name="Picture 3"/>
          <p:cNvPicPr>
            <a:picLocks noChangeAspect="1"/>
          </p:cNvPicPr>
          <p:nvPr/>
        </p:nvPicPr>
        <p:blipFill>
          <a:blip r:embed="rId2"/>
          <a:stretch>
            <a:fillRect/>
          </a:stretch>
        </p:blipFill>
        <p:spPr>
          <a:xfrm>
            <a:off x="1773562" y="3505201"/>
            <a:ext cx="8644877" cy="963251"/>
          </a:xfrm>
          <a:prstGeom prst="rect">
            <a:avLst/>
          </a:prstGeom>
        </p:spPr>
      </p:pic>
    </p:spTree>
    <p:extLst>
      <p:ext uri="{BB962C8B-B14F-4D97-AF65-F5344CB8AC3E}">
        <p14:creationId xmlns:p14="http://schemas.microsoft.com/office/powerpoint/2010/main" val="7535859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6136" y="277369"/>
            <a:ext cx="4772460" cy="830997"/>
          </a:xfrm>
          <a:prstGeom prst="rect">
            <a:avLst/>
          </a:prstGeom>
          <a:noFill/>
        </p:spPr>
        <p:txBody>
          <a:bodyPr wrap="none" lIns="91440" tIns="45720" rIns="91440" bIns="45720">
            <a:spAutoFit/>
          </a:bodyPr>
          <a:lstStyle/>
          <a:p>
            <a:pPr algn="ctr"/>
            <a:r>
              <a:rPr lang="en-US" sz="48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Bell ringer, 8.24</a:t>
            </a:r>
            <a:endParaRPr lang="en-US" sz="48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3" name="TextBox 2"/>
          <p:cNvSpPr txBox="1"/>
          <p:nvPr/>
        </p:nvSpPr>
        <p:spPr>
          <a:xfrm>
            <a:off x="659757" y="1250066"/>
            <a:ext cx="10498238" cy="707886"/>
          </a:xfrm>
          <a:prstGeom prst="rect">
            <a:avLst/>
          </a:prstGeom>
          <a:solidFill>
            <a:srgbClr val="FFFF00"/>
          </a:solidFill>
        </p:spPr>
        <p:txBody>
          <a:bodyPr wrap="square" rtlCol="0">
            <a:spAutoFit/>
          </a:bodyPr>
          <a:lstStyle/>
          <a:p>
            <a:r>
              <a:rPr lang="en-US" sz="2000" dirty="0" smtClean="0">
                <a:solidFill>
                  <a:schemeClr val="bg2"/>
                </a:solidFill>
              </a:rPr>
              <a:t>Please turn to page 11 in your text book. Read “People and Perspectives” on the life of Adam Smith. Please write the following four questions and answer. Thanks.</a:t>
            </a:r>
            <a:endParaRPr lang="en-US" sz="2000" dirty="0">
              <a:solidFill>
                <a:schemeClr val="bg2"/>
              </a:solidFill>
            </a:endParaRPr>
          </a:p>
        </p:txBody>
      </p:sp>
      <p:sp>
        <p:nvSpPr>
          <p:cNvPr id="4" name="TextBox 3"/>
          <p:cNvSpPr txBox="1"/>
          <p:nvPr/>
        </p:nvSpPr>
        <p:spPr>
          <a:xfrm>
            <a:off x="486136" y="2241352"/>
            <a:ext cx="11273741" cy="4247317"/>
          </a:xfrm>
          <a:prstGeom prst="rect">
            <a:avLst/>
          </a:prstGeom>
          <a:noFill/>
        </p:spPr>
        <p:txBody>
          <a:bodyPr wrap="square" rtlCol="0">
            <a:spAutoFit/>
          </a:bodyPr>
          <a:lstStyle/>
          <a:p>
            <a:pPr marL="342900" indent="-342900">
              <a:buAutoNum type="arabicPeriod"/>
            </a:pPr>
            <a:r>
              <a:rPr lang="en-US" sz="3800" dirty="0" smtClean="0"/>
              <a:t>What is Adam Smith’s most important work?</a:t>
            </a:r>
          </a:p>
          <a:p>
            <a:pPr marL="342900" indent="-342900">
              <a:buAutoNum type="arabicPeriod"/>
            </a:pPr>
            <a:r>
              <a:rPr lang="en-US" sz="3800" dirty="0" smtClean="0"/>
              <a:t>Adam Smith is considered the founder of what?</a:t>
            </a:r>
          </a:p>
          <a:p>
            <a:pPr marL="342900" indent="-342900">
              <a:buAutoNum type="arabicPeriod"/>
            </a:pPr>
            <a:r>
              <a:rPr lang="en-US" sz="3800" dirty="0" smtClean="0"/>
              <a:t>Which two schools did Adam Smith attend?</a:t>
            </a:r>
          </a:p>
          <a:p>
            <a:pPr marL="342900" indent="-342900">
              <a:buAutoNum type="arabicPeriod"/>
            </a:pPr>
            <a:r>
              <a:rPr lang="en-US" sz="3800" dirty="0" smtClean="0"/>
              <a:t>How can pursuit of individual self interest benefit society as a whole?</a:t>
            </a:r>
          </a:p>
          <a:p>
            <a:pPr marL="342900" indent="-342900">
              <a:buAutoNum type="arabicPeriod"/>
            </a:pPr>
            <a:endParaRPr lang="en-US" sz="4200" dirty="0"/>
          </a:p>
        </p:txBody>
      </p:sp>
    </p:spTree>
    <p:extLst>
      <p:ext uri="{BB962C8B-B14F-4D97-AF65-F5344CB8AC3E}">
        <p14:creationId xmlns:p14="http://schemas.microsoft.com/office/powerpoint/2010/main" val="10964882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065867" y="0"/>
            <a:ext cx="7642577" cy="6858000"/>
          </a:xfrm>
          <a:prstGeom prst="rect">
            <a:avLst/>
          </a:prstGeom>
        </p:spPr>
      </p:pic>
    </p:spTree>
    <p:extLst>
      <p:ext uri="{BB962C8B-B14F-4D97-AF65-F5344CB8AC3E}">
        <p14:creationId xmlns:p14="http://schemas.microsoft.com/office/powerpoint/2010/main" val="37629516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a:t>Next Quiz </a:t>
            </a:r>
          </a:p>
        </p:txBody>
      </p:sp>
      <p:sp>
        <p:nvSpPr>
          <p:cNvPr id="3" name="Content Placeholder 2"/>
          <p:cNvSpPr>
            <a:spLocks noGrp="1"/>
          </p:cNvSpPr>
          <p:nvPr>
            <p:ph idx="1"/>
          </p:nvPr>
        </p:nvSpPr>
        <p:spPr/>
        <p:txBody>
          <a:bodyPr>
            <a:normAutofit/>
          </a:bodyPr>
          <a:lstStyle/>
          <a:p>
            <a:r>
              <a:rPr lang="en-US" sz="2800" dirty="0"/>
              <a:t>Thursday, August 24</a:t>
            </a:r>
            <a:r>
              <a:rPr lang="en-US" sz="2800" baseline="30000" dirty="0"/>
              <a:t>th</a:t>
            </a:r>
            <a:endParaRPr lang="en-US" sz="2800" dirty="0"/>
          </a:p>
          <a:p>
            <a:r>
              <a:rPr lang="en-US" sz="2800" dirty="0"/>
              <a:t>Will cover all information about economic systems</a:t>
            </a:r>
          </a:p>
          <a:p>
            <a:r>
              <a:rPr lang="en-US" sz="2800" dirty="0"/>
              <a:t>10 questions long</a:t>
            </a:r>
          </a:p>
        </p:txBody>
      </p:sp>
      <p:pic>
        <p:nvPicPr>
          <p:cNvPr id="4" name="Picture 3"/>
          <p:cNvPicPr>
            <a:picLocks noChangeAspect="1"/>
          </p:cNvPicPr>
          <p:nvPr/>
        </p:nvPicPr>
        <p:blipFill>
          <a:blip r:embed="rId2"/>
          <a:stretch>
            <a:fillRect/>
          </a:stretch>
        </p:blipFill>
        <p:spPr>
          <a:xfrm>
            <a:off x="1907328" y="3657601"/>
            <a:ext cx="8303472" cy="2895851"/>
          </a:xfrm>
          <a:prstGeom prst="rect">
            <a:avLst/>
          </a:prstGeom>
        </p:spPr>
      </p:pic>
    </p:spTree>
    <p:extLst>
      <p:ext uri="{BB962C8B-B14F-4D97-AF65-F5344CB8AC3E}">
        <p14:creationId xmlns:p14="http://schemas.microsoft.com/office/powerpoint/2010/main" val="35437251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9757" y="142070"/>
            <a:ext cx="6516751"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50" normalizeH="0" baseline="0" noProof="0" dirty="0" smtClean="0">
                <a:ln w="9525" cmpd="sng">
                  <a:solidFill>
                    <a:srgbClr val="B01513"/>
                  </a:solidFill>
                  <a:prstDash val="solid"/>
                </a:ln>
                <a:solidFill>
                  <a:srgbClr val="70AD47">
                    <a:tint val="1000"/>
                  </a:srgbClr>
                </a:solidFill>
                <a:effectLst>
                  <a:glow rad="38100">
                    <a:srgbClr val="B01513">
                      <a:alpha val="40000"/>
                    </a:srgbClr>
                  </a:glow>
                </a:effectLst>
                <a:uLnTx/>
                <a:uFillTx/>
                <a:latin typeface="Century Gothic" panose="020B0502020202020204"/>
                <a:ea typeface="+mn-ea"/>
                <a:cs typeface="+mn-cs"/>
              </a:rPr>
              <a:t>Bell ringer, 8.25</a:t>
            </a:r>
            <a:endParaRPr kumimoji="0" lang="en-US" sz="4800" b="1" i="0" u="none" strike="noStrike" kern="1200" cap="none" spc="50" normalizeH="0" baseline="0" noProof="0" dirty="0">
              <a:ln w="9525" cmpd="sng">
                <a:solidFill>
                  <a:srgbClr val="B01513"/>
                </a:solidFill>
                <a:prstDash val="solid"/>
              </a:ln>
              <a:solidFill>
                <a:srgbClr val="70AD47">
                  <a:tint val="1000"/>
                </a:srgbClr>
              </a:solidFill>
              <a:effectLst>
                <a:glow rad="38100">
                  <a:srgbClr val="B01513">
                    <a:alpha val="40000"/>
                  </a:srgbClr>
                </a:glow>
              </a:effectLst>
              <a:uLnTx/>
              <a:uFillTx/>
              <a:latin typeface="Century Gothic" panose="020B0502020202020204"/>
              <a:ea typeface="+mn-ea"/>
              <a:cs typeface="+mn-cs"/>
            </a:endParaRPr>
          </a:p>
        </p:txBody>
      </p:sp>
      <p:sp>
        <p:nvSpPr>
          <p:cNvPr id="3" name="TextBox 2"/>
          <p:cNvSpPr txBox="1"/>
          <p:nvPr/>
        </p:nvSpPr>
        <p:spPr>
          <a:xfrm>
            <a:off x="659757" y="1250066"/>
            <a:ext cx="10498238" cy="707886"/>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1E5155"/>
                </a:solidFill>
                <a:effectLst/>
                <a:uLnTx/>
                <a:uFillTx/>
                <a:latin typeface="Century Gothic" panose="020B0502020202020204"/>
                <a:ea typeface="+mn-ea"/>
                <a:cs typeface="+mn-cs"/>
              </a:rPr>
              <a:t>Please turn to page 510 in your text book. Read “People and Perspectives” on the life of Karl Marx. Please write the following four questions and answer. Thanks.</a:t>
            </a:r>
            <a:endParaRPr kumimoji="0" lang="en-US" sz="2000" b="0" i="0" u="none" strike="noStrike" kern="1200" cap="none" spc="0" normalizeH="0" baseline="0" noProof="0" dirty="0">
              <a:ln>
                <a:noFill/>
              </a:ln>
              <a:solidFill>
                <a:srgbClr val="1E5155"/>
              </a:solidFill>
              <a:effectLst/>
              <a:uLnTx/>
              <a:uFillTx/>
              <a:latin typeface="Century Gothic" panose="020B0502020202020204"/>
              <a:ea typeface="+mn-ea"/>
              <a:cs typeface="+mn-cs"/>
            </a:endParaRPr>
          </a:p>
        </p:txBody>
      </p:sp>
      <p:sp>
        <p:nvSpPr>
          <p:cNvPr id="4" name="TextBox 3"/>
          <p:cNvSpPr txBox="1"/>
          <p:nvPr/>
        </p:nvSpPr>
        <p:spPr>
          <a:xfrm>
            <a:off x="486136" y="2241352"/>
            <a:ext cx="11273741" cy="3970318"/>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n-US" sz="36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Karl Marx is often associated with what event ?</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n-US" sz="36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Who helped covert Karl Marx to the concept of communism?</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n-US" sz="36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Because of his belief in communism, Marx was expelled from what three places?</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n-US" sz="36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Why do you think so little of Marx’s writings are known and quoted today?</a:t>
            </a:r>
            <a:endParaRPr kumimoji="0" lang="en-US" sz="36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6618766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794933" y="0"/>
            <a:ext cx="8850489" cy="6858000"/>
          </a:xfrm>
          <a:prstGeom prst="rect">
            <a:avLst/>
          </a:prstGeom>
        </p:spPr>
      </p:pic>
    </p:spTree>
    <p:extLst>
      <p:ext uri="{BB962C8B-B14F-4D97-AF65-F5344CB8AC3E}">
        <p14:creationId xmlns:p14="http://schemas.microsoft.com/office/powerpoint/2010/main" val="5919228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Today’s Standard:</a:t>
            </a:r>
            <a:endParaRPr lang="en-US" dirty="0"/>
          </a:p>
        </p:txBody>
      </p:sp>
      <p:sp>
        <p:nvSpPr>
          <p:cNvPr id="5" name="Content Placeholder 4"/>
          <p:cNvSpPr>
            <a:spLocks noGrp="1"/>
          </p:cNvSpPr>
          <p:nvPr>
            <p:ph idx="1"/>
          </p:nvPr>
        </p:nvSpPr>
        <p:spPr>
          <a:xfrm>
            <a:off x="660932" y="1360588"/>
            <a:ext cx="8946541" cy="4195481"/>
          </a:xfrm>
        </p:spPr>
        <p:txBody>
          <a:bodyPr>
            <a:normAutofit/>
          </a:bodyPr>
          <a:lstStyle/>
          <a:p>
            <a:r>
              <a:rPr lang="en-US" sz="4000" dirty="0" smtClean="0"/>
              <a:t>List a variety of strategies for allocating scarce resources (SSEF1.c)</a:t>
            </a:r>
            <a:endParaRPr lang="en-US" sz="40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0932" y="3458328"/>
            <a:ext cx="2786350" cy="261140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1295" y="3458328"/>
            <a:ext cx="2645641" cy="25178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1746" y="3458328"/>
            <a:ext cx="2935996" cy="2517800"/>
          </a:xfrm>
          <a:prstGeom prst="rect">
            <a:avLst/>
          </a:prstGeom>
        </p:spPr>
      </p:pic>
    </p:spTree>
    <p:extLst>
      <p:ext uri="{BB962C8B-B14F-4D97-AF65-F5344CB8AC3E}">
        <p14:creationId xmlns:p14="http://schemas.microsoft.com/office/powerpoint/2010/main" val="42727808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Today’s Essential Question:</a:t>
            </a:r>
            <a:endParaRPr lang="en-US" dirty="0"/>
          </a:p>
        </p:txBody>
      </p:sp>
      <p:sp>
        <p:nvSpPr>
          <p:cNvPr id="5" name="Content Placeholder 4"/>
          <p:cNvSpPr>
            <a:spLocks noGrp="1"/>
          </p:cNvSpPr>
          <p:nvPr>
            <p:ph idx="1"/>
          </p:nvPr>
        </p:nvSpPr>
        <p:spPr>
          <a:xfrm>
            <a:off x="646112" y="1152983"/>
            <a:ext cx="9084834" cy="3263504"/>
          </a:xfrm>
        </p:spPr>
        <p:txBody>
          <a:bodyPr>
            <a:normAutofit/>
          </a:bodyPr>
          <a:lstStyle/>
          <a:p>
            <a:r>
              <a:rPr lang="en-US" sz="3300" dirty="0" smtClean="0"/>
              <a:t>How do economics systems allocate scarce resources?</a:t>
            </a:r>
            <a:endParaRPr lang="en-US" sz="3300" dirty="0"/>
          </a:p>
        </p:txBody>
      </p:sp>
      <p:pic>
        <p:nvPicPr>
          <p:cNvPr id="2" name="Picture 1"/>
          <p:cNvPicPr>
            <a:picLocks noChangeAspect="1"/>
          </p:cNvPicPr>
          <p:nvPr/>
        </p:nvPicPr>
        <p:blipFill>
          <a:blip r:embed="rId2"/>
          <a:stretch>
            <a:fillRect/>
          </a:stretch>
        </p:blipFill>
        <p:spPr>
          <a:xfrm>
            <a:off x="646112" y="2558295"/>
            <a:ext cx="10914517" cy="3716383"/>
          </a:xfrm>
          <a:prstGeom prst="rect">
            <a:avLst/>
          </a:prstGeom>
        </p:spPr>
      </p:pic>
    </p:spTree>
    <p:extLst>
      <p:ext uri="{BB962C8B-B14F-4D97-AF65-F5344CB8AC3E}">
        <p14:creationId xmlns:p14="http://schemas.microsoft.com/office/powerpoint/2010/main" val="15565892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02434" y="1584942"/>
            <a:ext cx="4588268" cy="4072908"/>
          </a:xfrm>
          <a:prstGeom prst="rect">
            <a:avLst/>
          </a:prstGeom>
        </p:spPr>
      </p:pic>
      <p:sp>
        <p:nvSpPr>
          <p:cNvPr id="4" name="Rectangle 3"/>
          <p:cNvSpPr/>
          <p:nvPr/>
        </p:nvSpPr>
        <p:spPr>
          <a:xfrm>
            <a:off x="386620" y="200115"/>
            <a:ext cx="5460469" cy="692497"/>
          </a:xfrm>
          <a:prstGeom prst="rect">
            <a:avLst/>
          </a:prstGeom>
          <a:noFill/>
        </p:spPr>
        <p:txBody>
          <a:bodyPr wrap="none" lIns="68580" tIns="34290" rIns="68580" bIns="3429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4050" b="0"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Century Gothic" panose="020B0502020202020204"/>
                <a:ea typeface="+mn-ea"/>
                <a:cs typeface="+mn-cs"/>
              </a:rPr>
              <a:t>First Come, First Serve</a:t>
            </a:r>
          </a:p>
        </p:txBody>
      </p:sp>
      <p:sp>
        <p:nvSpPr>
          <p:cNvPr id="5" name="Rectangle 4"/>
          <p:cNvSpPr/>
          <p:nvPr/>
        </p:nvSpPr>
        <p:spPr>
          <a:xfrm>
            <a:off x="6621687" y="1584943"/>
            <a:ext cx="4952004" cy="4154984"/>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entury Gothic" panose="020B0502020202020204"/>
                <a:ea typeface="+mn-ea"/>
                <a:cs typeface="+mn-cs"/>
              </a:rPr>
              <a:t>This allocation strategy allows people to receive a resource if they are the first one in line for it. This can be an inefficient strategy because fans will spend time they could have used at work or school to camp out at the ticket window or endlessly refresh their online browser as the ticket outlet’s servers are overwhelmed.</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4688" y="1535366"/>
            <a:ext cx="4703760" cy="4172060"/>
          </a:xfrm>
          <a:prstGeom prst="rect">
            <a:avLst/>
          </a:prstGeom>
        </p:spPr>
      </p:pic>
    </p:spTree>
    <p:extLst>
      <p:ext uri="{BB962C8B-B14F-4D97-AF65-F5344CB8AC3E}">
        <p14:creationId xmlns:p14="http://schemas.microsoft.com/office/powerpoint/2010/main" val="34615648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10930" y="1941804"/>
            <a:ext cx="4215367" cy="3806937"/>
          </a:xfrm>
          <a:prstGeom prst="rect">
            <a:avLst/>
          </a:prstGeom>
        </p:spPr>
      </p:pic>
      <p:sp>
        <p:nvSpPr>
          <p:cNvPr id="3" name="Rectangle 2"/>
          <p:cNvSpPr/>
          <p:nvPr/>
        </p:nvSpPr>
        <p:spPr>
          <a:xfrm>
            <a:off x="6851364" y="1301283"/>
            <a:ext cx="4800704" cy="4832092"/>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effectLst/>
                <a:uLnTx/>
                <a:uFillTx/>
                <a:latin typeface="Calibri" panose="020F0502020204030204" pitchFamily="34" charset="0"/>
                <a:ea typeface="+mn-ea"/>
                <a:cs typeface="+mn-cs"/>
              </a:rPr>
              <a:t>This allocation strategy allows rationing of a resource based on who can afford the price set by the market. The more desirable and relatively scarce the item, generally, the higher the price. However, this method will exclude people from markets if they lack the money to pay the price. </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effectLst/>
                <a:uLnTx/>
                <a:uFillTx/>
                <a:latin typeface="Calibri" panose="020F0502020204030204" pitchFamily="34" charset="0"/>
                <a:ea typeface="+mn-ea"/>
                <a:cs typeface="+mn-cs"/>
              </a:rPr>
              <a:t>	</a:t>
            </a:r>
          </a:p>
        </p:txBody>
      </p:sp>
      <p:sp>
        <p:nvSpPr>
          <p:cNvPr id="4" name="Rectangle 3"/>
          <p:cNvSpPr/>
          <p:nvPr/>
        </p:nvSpPr>
        <p:spPr>
          <a:xfrm>
            <a:off x="1325892" y="1079902"/>
            <a:ext cx="5359481" cy="692497"/>
          </a:xfrm>
          <a:prstGeom prst="rect">
            <a:avLst/>
          </a:prstGeom>
          <a:noFill/>
        </p:spPr>
        <p:txBody>
          <a:bodyPr wrap="none" lIns="68580" tIns="34290" rIns="68580" bIns="3429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4050" b="0"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Century Gothic" panose="020B0502020202020204"/>
                <a:ea typeface="+mn-ea"/>
                <a:cs typeface="+mn-cs"/>
              </a:rPr>
              <a:t>Supply and Demand</a:t>
            </a:r>
          </a:p>
        </p:txBody>
      </p:sp>
      <p:pic>
        <p:nvPicPr>
          <p:cNvPr id="7" name="Picture 6"/>
          <p:cNvPicPr>
            <a:picLocks noChangeAspect="1"/>
          </p:cNvPicPr>
          <p:nvPr/>
        </p:nvPicPr>
        <p:blipFill>
          <a:blip r:embed="rId3"/>
          <a:stretch>
            <a:fillRect/>
          </a:stretch>
        </p:blipFill>
        <p:spPr>
          <a:xfrm>
            <a:off x="1910930" y="1849709"/>
            <a:ext cx="4453569" cy="3807377"/>
          </a:xfrm>
          <a:prstGeom prst="rect">
            <a:avLst/>
          </a:prstGeom>
        </p:spPr>
      </p:pic>
    </p:spTree>
    <p:extLst>
      <p:ext uri="{BB962C8B-B14F-4D97-AF65-F5344CB8AC3E}">
        <p14:creationId xmlns:p14="http://schemas.microsoft.com/office/powerpoint/2010/main" val="40091403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936257" y="2096648"/>
            <a:ext cx="4298731" cy="3561203"/>
          </a:xfrm>
          <a:prstGeom prst="rect">
            <a:avLst/>
          </a:prstGeom>
        </p:spPr>
      </p:pic>
      <p:sp>
        <p:nvSpPr>
          <p:cNvPr id="3" name="Rectangle 2"/>
          <p:cNvSpPr/>
          <p:nvPr/>
        </p:nvSpPr>
        <p:spPr>
          <a:xfrm>
            <a:off x="5795008" y="1041877"/>
            <a:ext cx="4766369" cy="692497"/>
          </a:xfrm>
          <a:prstGeom prst="rect">
            <a:avLst/>
          </a:prstGeom>
          <a:noFill/>
        </p:spPr>
        <p:txBody>
          <a:bodyPr wrap="none" lIns="68580" tIns="34290" rIns="68580" bIns="3429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4050" b="0"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Century Gothic" panose="020B0502020202020204"/>
                <a:ea typeface="+mn-ea"/>
                <a:cs typeface="+mn-cs"/>
              </a:rPr>
              <a:t>Random Selection</a:t>
            </a:r>
          </a:p>
        </p:txBody>
      </p:sp>
      <p:sp>
        <p:nvSpPr>
          <p:cNvPr id="4" name="Rectangle 3"/>
          <p:cNvSpPr/>
          <p:nvPr/>
        </p:nvSpPr>
        <p:spPr>
          <a:xfrm>
            <a:off x="502246" y="1348936"/>
            <a:ext cx="5240227" cy="3970318"/>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effectLst/>
                <a:uLnTx/>
                <a:uFillTx/>
                <a:latin typeface="Calibri" panose="020F0502020204030204" pitchFamily="34" charset="0"/>
                <a:ea typeface="+mn-ea"/>
                <a:cs typeface="+mn-cs"/>
              </a:rPr>
              <a:t>This allocation strategy can be handled quickly and gives everyone who wants the resource equal odds of receiving it. This strategy can be inefficient because it may allocate the resource to a purpose or person who does not need it or know how to produce using it.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7068" y="1812644"/>
            <a:ext cx="4742249" cy="3993935"/>
          </a:xfrm>
          <a:prstGeom prst="rect">
            <a:avLst/>
          </a:prstGeom>
        </p:spPr>
      </p:pic>
    </p:spTree>
    <p:extLst>
      <p:ext uri="{BB962C8B-B14F-4D97-AF65-F5344CB8AC3E}">
        <p14:creationId xmlns:p14="http://schemas.microsoft.com/office/powerpoint/2010/main" val="32496211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80">
                                          <p:stCondLst>
                                            <p:cond delay="0"/>
                                          </p:stCondLst>
                                        </p:cTn>
                                        <p:tgtEl>
                                          <p:spTgt spid="4"/>
                                        </p:tgtEl>
                                      </p:cBhvr>
                                    </p:animEffect>
                                    <p:anim calcmode="lin" valueType="num">
                                      <p:cBhvr>
                                        <p:cTn id="1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9" dur="26">
                                          <p:stCondLst>
                                            <p:cond delay="650"/>
                                          </p:stCondLst>
                                        </p:cTn>
                                        <p:tgtEl>
                                          <p:spTgt spid="4"/>
                                        </p:tgtEl>
                                      </p:cBhvr>
                                      <p:to x="100000" y="60000"/>
                                    </p:animScale>
                                    <p:animScale>
                                      <p:cBhvr>
                                        <p:cTn id="20" dur="166" decel="50000">
                                          <p:stCondLst>
                                            <p:cond delay="676"/>
                                          </p:stCondLst>
                                        </p:cTn>
                                        <p:tgtEl>
                                          <p:spTgt spid="4"/>
                                        </p:tgtEl>
                                      </p:cBhvr>
                                      <p:to x="100000" y="100000"/>
                                    </p:animScale>
                                    <p:animScale>
                                      <p:cBhvr>
                                        <p:cTn id="21" dur="26">
                                          <p:stCondLst>
                                            <p:cond delay="1312"/>
                                          </p:stCondLst>
                                        </p:cTn>
                                        <p:tgtEl>
                                          <p:spTgt spid="4"/>
                                        </p:tgtEl>
                                      </p:cBhvr>
                                      <p:to x="100000" y="80000"/>
                                    </p:animScale>
                                    <p:animScale>
                                      <p:cBhvr>
                                        <p:cTn id="22" dur="166" decel="50000">
                                          <p:stCondLst>
                                            <p:cond delay="1338"/>
                                          </p:stCondLst>
                                        </p:cTn>
                                        <p:tgtEl>
                                          <p:spTgt spid="4"/>
                                        </p:tgtEl>
                                      </p:cBhvr>
                                      <p:to x="100000" y="100000"/>
                                    </p:animScale>
                                    <p:animScale>
                                      <p:cBhvr>
                                        <p:cTn id="23" dur="26">
                                          <p:stCondLst>
                                            <p:cond delay="1642"/>
                                          </p:stCondLst>
                                        </p:cTn>
                                        <p:tgtEl>
                                          <p:spTgt spid="4"/>
                                        </p:tgtEl>
                                      </p:cBhvr>
                                      <p:to x="100000" y="90000"/>
                                    </p:animScale>
                                    <p:animScale>
                                      <p:cBhvr>
                                        <p:cTn id="24" dur="166" decel="50000">
                                          <p:stCondLst>
                                            <p:cond delay="1668"/>
                                          </p:stCondLst>
                                        </p:cTn>
                                        <p:tgtEl>
                                          <p:spTgt spid="4"/>
                                        </p:tgtEl>
                                      </p:cBhvr>
                                      <p:to x="100000" y="100000"/>
                                    </p:animScale>
                                    <p:animScale>
                                      <p:cBhvr>
                                        <p:cTn id="25" dur="26">
                                          <p:stCondLst>
                                            <p:cond delay="1808"/>
                                          </p:stCondLst>
                                        </p:cTn>
                                        <p:tgtEl>
                                          <p:spTgt spid="4"/>
                                        </p:tgtEl>
                                      </p:cBhvr>
                                      <p:to x="100000" y="95000"/>
                                    </p:animScale>
                                    <p:animScale>
                                      <p:cBhvr>
                                        <p:cTn id="26"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568286" y="1138181"/>
            <a:ext cx="6011866" cy="4256555"/>
          </a:xfrm>
        </p:spPr>
        <p:txBody>
          <a:bodyPr>
            <a:normAutofit fontScale="92500"/>
          </a:bodyPr>
          <a:lstStyle/>
          <a:p>
            <a:endParaRPr lang="en-US" dirty="0"/>
          </a:p>
          <a:p>
            <a:pPr marL="0" indent="0">
              <a:buNone/>
            </a:pPr>
            <a:r>
              <a:rPr lang="en-US" sz="2600" dirty="0"/>
              <a:t>This allocation strategy allows for quick action because people in power can make and implement the decision quickly. In countries where the government makes decisions by force, economic changes can happen quickly because the government decides how to distribute resources and enforces the decision through military/police power. </a:t>
            </a:r>
          </a:p>
          <a:p>
            <a:pPr marL="0" indent="0">
              <a:buNone/>
            </a:pPr>
            <a:endParaRPr lang="en-US" dirty="0"/>
          </a:p>
          <a:p>
            <a:endParaRPr lang="en-US" dirty="0"/>
          </a:p>
        </p:txBody>
      </p:sp>
      <p:sp>
        <p:nvSpPr>
          <p:cNvPr id="5" name="Rectangle 4"/>
          <p:cNvSpPr/>
          <p:nvPr/>
        </p:nvSpPr>
        <p:spPr>
          <a:xfrm>
            <a:off x="1818389" y="445684"/>
            <a:ext cx="2387513" cy="692497"/>
          </a:xfrm>
          <a:prstGeom prst="rect">
            <a:avLst/>
          </a:prstGeom>
          <a:noFill/>
        </p:spPr>
        <p:txBody>
          <a:bodyPr wrap="none" lIns="68580" tIns="34290" rIns="68580" bIns="3429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4050" b="0"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Century Gothic" panose="020B0502020202020204"/>
                <a:ea typeface="+mn-ea"/>
                <a:cs typeface="+mn-cs"/>
              </a:rPr>
              <a:t>Authority</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79047" y="1595129"/>
            <a:ext cx="3497855" cy="4285812"/>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6450" y="1138181"/>
            <a:ext cx="3614738" cy="4742761"/>
          </a:xfrm>
          <a:prstGeom prst="rect">
            <a:avLst/>
          </a:prstGeom>
        </p:spPr>
      </p:pic>
    </p:spTree>
    <p:extLst>
      <p:ext uri="{BB962C8B-B14F-4D97-AF65-F5344CB8AC3E}">
        <p14:creationId xmlns:p14="http://schemas.microsoft.com/office/powerpoint/2010/main" val="32483992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anim calcmode="lin" valueType="num">
                                      <p:cBhvr>
                                        <p:cTn id="13"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4"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857250"/>
            <a:ext cx="9144000" cy="5143500"/>
          </a:xfrm>
          <a:prstGeom prst="rect">
            <a:avLst/>
          </a:prstGeom>
        </p:spPr>
      </p:pic>
    </p:spTree>
    <p:extLst>
      <p:ext uri="{BB962C8B-B14F-4D97-AF65-F5344CB8AC3E}">
        <p14:creationId xmlns:p14="http://schemas.microsoft.com/office/powerpoint/2010/main" val="37242620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4294967295"/>
          </p:nvPr>
        </p:nvSpPr>
        <p:spPr>
          <a:xfrm>
            <a:off x="5757989" y="1059079"/>
            <a:ext cx="6129209" cy="3263503"/>
          </a:xfrm>
        </p:spPr>
        <p:txBody>
          <a:bodyPr>
            <a:noAutofit/>
          </a:bodyPr>
          <a:lstStyle/>
          <a:p>
            <a:pPr marL="0" indent="0">
              <a:buNone/>
            </a:pPr>
            <a:r>
              <a:rPr lang="en-US" sz="2800" dirty="0"/>
              <a:t>This allocation strategy can distribute the resource to the person who wins. The “winning” could be based on running a race in academics, or in a test of knowledge/skill. This strategy can be inefficient on a day to day basis. You don’t want to run a race to see who gets the last slice of pizza in the cafeteria. </a:t>
            </a:r>
          </a:p>
          <a:p>
            <a:endParaRPr lang="en-US" sz="1800" dirty="0"/>
          </a:p>
        </p:txBody>
      </p:sp>
      <p:sp>
        <p:nvSpPr>
          <p:cNvPr id="5" name="Rectangle 4"/>
          <p:cNvSpPr/>
          <p:nvPr/>
        </p:nvSpPr>
        <p:spPr>
          <a:xfrm>
            <a:off x="6045088" y="366582"/>
            <a:ext cx="3131306" cy="692497"/>
          </a:xfrm>
          <a:prstGeom prst="rect">
            <a:avLst/>
          </a:prstGeom>
          <a:noFill/>
        </p:spPr>
        <p:txBody>
          <a:bodyPr wrap="none" lIns="68580" tIns="34290" rIns="68580" bIns="3429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4050" b="0"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Century Gothic" panose="020B0502020202020204"/>
                <a:ea typeface="+mn-ea"/>
                <a:cs typeface="+mn-cs"/>
              </a:rPr>
              <a:t>The Contest</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4518" y="1211663"/>
            <a:ext cx="3652505" cy="3975216"/>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5620" y="1211663"/>
            <a:ext cx="3741403" cy="4223096"/>
          </a:xfrm>
          <a:prstGeom prst="rect">
            <a:avLst/>
          </a:prstGeom>
        </p:spPr>
      </p:pic>
    </p:spTree>
    <p:extLst>
      <p:ext uri="{BB962C8B-B14F-4D97-AF65-F5344CB8AC3E}">
        <p14:creationId xmlns:p14="http://schemas.microsoft.com/office/powerpoint/2010/main" val="17480200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14"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5"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10"/>
          <p:cNvGraphicFramePr>
            <a:graphicFrameLocks noGrp="1"/>
          </p:cNvGraphicFramePr>
          <p:nvPr>
            <p:ph idx="1"/>
            <p:extLst/>
          </p:nvPr>
        </p:nvGraphicFramePr>
        <p:xfrm>
          <a:off x="1523999" y="0"/>
          <a:ext cx="9144000" cy="6934200"/>
        </p:xfrm>
        <a:graphic>
          <a:graphicData uri="http://schemas.openxmlformats.org/drawingml/2006/table">
            <a:tbl>
              <a:tblPr firstRow="1" bandRow="1">
                <a:tableStyleId>{5C22544A-7EE6-4342-B048-85BDC9FD1C3A}</a:tableStyleId>
              </a:tblPr>
              <a:tblGrid>
                <a:gridCol w="1234441">
                  <a:extLst>
                    <a:ext uri="{9D8B030D-6E8A-4147-A177-3AD203B41FA5}">
                      <a16:colId xmlns:a16="http://schemas.microsoft.com/office/drawing/2014/main" val="20000"/>
                    </a:ext>
                  </a:extLst>
                </a:gridCol>
                <a:gridCol w="2423159">
                  <a:extLst>
                    <a:ext uri="{9D8B030D-6E8A-4147-A177-3AD203B41FA5}">
                      <a16:colId xmlns:a16="http://schemas.microsoft.com/office/drawing/2014/main" val="20001"/>
                    </a:ext>
                  </a:extLst>
                </a:gridCol>
                <a:gridCol w="1383031">
                  <a:extLst>
                    <a:ext uri="{9D8B030D-6E8A-4147-A177-3AD203B41FA5}">
                      <a16:colId xmlns:a16="http://schemas.microsoft.com/office/drawing/2014/main" val="20002"/>
                    </a:ext>
                  </a:extLst>
                </a:gridCol>
                <a:gridCol w="2274569">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tblGrid>
              <a:tr h="793212">
                <a:tc>
                  <a:txBody>
                    <a:bodyPr/>
                    <a:lstStyle/>
                    <a:p>
                      <a:r>
                        <a:rPr lang="en-US" sz="2000" dirty="0" smtClean="0"/>
                        <a:t>Type</a:t>
                      </a:r>
                      <a:endParaRPr lang="en-US" sz="2000" dirty="0"/>
                    </a:p>
                  </a:txBody>
                  <a:tcPr marL="68580" marR="68580" marT="34290" marB="34290"/>
                </a:tc>
                <a:tc>
                  <a:txBody>
                    <a:bodyPr/>
                    <a:lstStyle/>
                    <a:p>
                      <a:r>
                        <a:rPr lang="en-US" sz="2000" dirty="0" smtClean="0"/>
                        <a:t>Description</a:t>
                      </a:r>
                      <a:endParaRPr lang="en-US" sz="2000" dirty="0"/>
                    </a:p>
                  </a:txBody>
                  <a:tcPr marL="68580" marR="68580" marT="34290" marB="34290"/>
                </a:tc>
                <a:tc>
                  <a:txBody>
                    <a:bodyPr/>
                    <a:lstStyle/>
                    <a:p>
                      <a:r>
                        <a:rPr lang="en-US" sz="2000" dirty="0" smtClean="0"/>
                        <a:t>Example</a:t>
                      </a:r>
                      <a:endParaRPr lang="en-US" sz="2000" dirty="0"/>
                    </a:p>
                  </a:txBody>
                  <a:tcPr marL="68580" marR="68580" marT="34290" marB="34290"/>
                </a:tc>
                <a:tc>
                  <a:txBody>
                    <a:bodyPr/>
                    <a:lstStyle/>
                    <a:p>
                      <a:r>
                        <a:rPr lang="en-US" sz="2000" dirty="0" smtClean="0"/>
                        <a:t>Pros</a:t>
                      </a:r>
                      <a:endParaRPr lang="en-US" sz="2000" dirty="0"/>
                    </a:p>
                  </a:txBody>
                  <a:tcPr marL="68580" marR="68580" marT="34290" marB="34290"/>
                </a:tc>
                <a:tc>
                  <a:txBody>
                    <a:bodyPr/>
                    <a:lstStyle/>
                    <a:p>
                      <a:r>
                        <a:rPr lang="en-US" sz="2000" dirty="0" smtClean="0"/>
                        <a:t>Cons</a:t>
                      </a:r>
                      <a:endParaRPr lang="en-US" sz="2000" dirty="0"/>
                    </a:p>
                  </a:txBody>
                  <a:tcPr marL="68580" marR="68580" marT="34290" marB="34290"/>
                </a:tc>
                <a:extLst>
                  <a:ext uri="{0D108BD9-81ED-4DB2-BD59-A6C34878D82A}">
                    <a16:rowId xmlns:a16="http://schemas.microsoft.com/office/drawing/2014/main" val="10000"/>
                  </a:ext>
                </a:extLst>
              </a:tr>
              <a:tr h="1535247">
                <a:tc>
                  <a:txBody>
                    <a:bodyPr/>
                    <a:lstStyle/>
                    <a:p>
                      <a:r>
                        <a:rPr lang="en-US" sz="2000" dirty="0" smtClean="0"/>
                        <a:t>Command</a:t>
                      </a:r>
                      <a:endParaRPr lang="en-US" sz="20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extLst>
                  <a:ext uri="{0D108BD9-81ED-4DB2-BD59-A6C34878D82A}">
                    <a16:rowId xmlns:a16="http://schemas.microsoft.com/office/drawing/2014/main" val="10001"/>
                  </a:ext>
                </a:extLst>
              </a:tr>
              <a:tr h="1535247">
                <a:tc>
                  <a:txBody>
                    <a:bodyPr/>
                    <a:lstStyle/>
                    <a:p>
                      <a:r>
                        <a:rPr lang="en-US" sz="2000" dirty="0" smtClean="0"/>
                        <a:t>Market</a:t>
                      </a:r>
                      <a:endParaRPr lang="en-US" sz="20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extLst>
                  <a:ext uri="{0D108BD9-81ED-4DB2-BD59-A6C34878D82A}">
                    <a16:rowId xmlns:a16="http://schemas.microsoft.com/office/drawing/2014/main" val="10002"/>
                  </a:ext>
                </a:extLst>
              </a:tr>
              <a:tr h="1535247">
                <a:tc>
                  <a:txBody>
                    <a:bodyPr/>
                    <a:lstStyle/>
                    <a:p>
                      <a:r>
                        <a:rPr lang="en-US" sz="2000" dirty="0" smtClean="0"/>
                        <a:t>Mixed</a:t>
                      </a:r>
                      <a:endParaRPr lang="en-US" sz="20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extLst>
                  <a:ext uri="{0D108BD9-81ED-4DB2-BD59-A6C34878D82A}">
                    <a16:rowId xmlns:a16="http://schemas.microsoft.com/office/drawing/2014/main" val="10003"/>
                  </a:ext>
                </a:extLst>
              </a:tr>
              <a:tr h="1535247">
                <a:tc>
                  <a:txBody>
                    <a:bodyPr/>
                    <a:lstStyle/>
                    <a:p>
                      <a:r>
                        <a:rPr lang="en-US" sz="1800" dirty="0" smtClean="0"/>
                        <a:t>Traditional</a:t>
                      </a:r>
                      <a:endParaRPr lang="en-US" sz="18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tc>
                  <a:txBody>
                    <a:bodyPr/>
                    <a:lstStyle/>
                    <a:p>
                      <a:endParaRPr lang="en-US" sz="1400" dirty="0"/>
                    </a:p>
                  </a:txBody>
                  <a:tcPr marL="68580" marR="68580" marT="34290" marB="3429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9368545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256155" y="1126181"/>
            <a:ext cx="11599817" cy="3263503"/>
          </a:xfrm>
        </p:spPr>
        <p:txBody>
          <a:bodyPr>
            <a:normAutofit/>
          </a:bodyPr>
          <a:lstStyle/>
          <a:p>
            <a:pPr marL="0" indent="0">
              <a:buNone/>
            </a:pPr>
            <a:r>
              <a:rPr lang="en-US" sz="2800" dirty="0"/>
              <a:t>This allocation strategy allows resources to be distributed based on need or merit. Ideally, the person who gets the job is the one best qualified for it. However, personal characteristics can also be used negatively such as when one does not get a job due to discrimination against a personal characteristic of the individual. </a:t>
            </a:r>
          </a:p>
          <a:p>
            <a:pPr marL="0" indent="0">
              <a:buNone/>
            </a:pPr>
            <a:r>
              <a:rPr lang="en-US" sz="2800" dirty="0"/>
              <a:t>	</a:t>
            </a:r>
          </a:p>
          <a:p>
            <a:endParaRPr lang="en-US" dirty="0"/>
          </a:p>
        </p:txBody>
      </p:sp>
      <p:sp>
        <p:nvSpPr>
          <p:cNvPr id="5" name="Rectangle 4"/>
          <p:cNvSpPr/>
          <p:nvPr/>
        </p:nvSpPr>
        <p:spPr>
          <a:xfrm>
            <a:off x="909095" y="341921"/>
            <a:ext cx="6136936" cy="692497"/>
          </a:xfrm>
          <a:prstGeom prst="rect">
            <a:avLst/>
          </a:prstGeom>
          <a:noFill/>
        </p:spPr>
        <p:txBody>
          <a:bodyPr wrap="none" lIns="68580" tIns="34290" rIns="68580" bIns="3429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4050" b="0" i="0" u="none" strike="noStrike" kern="1200" cap="none" spc="0" normalizeH="0" baseline="0" noProof="0" dirty="0">
                <a:ln w="0"/>
                <a:gradFill>
                  <a:gsLst>
                    <a:gs pos="0">
                      <a:srgbClr val="54849A">
                        <a:lumMod val="50000"/>
                      </a:srgbClr>
                    </a:gs>
                    <a:gs pos="50000">
                      <a:srgbClr val="54849A"/>
                    </a:gs>
                    <a:gs pos="100000">
                      <a:srgbClr val="54849A">
                        <a:lumMod val="60000"/>
                        <a:lumOff val="40000"/>
                      </a:srgbClr>
                    </a:gs>
                  </a:gsLst>
                  <a:lin ang="5400000"/>
                </a:gradFill>
                <a:effectLst>
                  <a:reflection blurRad="6350" stA="53000" endA="300" endPos="35500" dir="5400000" sy="-90000" algn="bl" rotWithShape="0"/>
                </a:effectLst>
                <a:uLnTx/>
                <a:uFillTx/>
                <a:latin typeface="Century Gothic" panose="020B0502020202020204"/>
                <a:ea typeface="+mn-ea"/>
                <a:cs typeface="+mn-cs"/>
              </a:rPr>
              <a:t>Personal Characteristics</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9103" y="3464756"/>
            <a:ext cx="8250257" cy="2143125"/>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2769" y="3464755"/>
            <a:ext cx="8386590" cy="2235994"/>
          </a:xfrm>
          <a:prstGeom prst="rect">
            <a:avLst/>
          </a:prstGeom>
        </p:spPr>
      </p:pic>
    </p:spTree>
    <p:extLst>
      <p:ext uri="{BB962C8B-B14F-4D97-AF65-F5344CB8AC3E}">
        <p14:creationId xmlns:p14="http://schemas.microsoft.com/office/powerpoint/2010/main" val="3568451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9757" y="142070"/>
            <a:ext cx="6516751" cy="830997"/>
          </a:xfrm>
          <a:prstGeom prst="rect">
            <a:avLst/>
          </a:prstGeom>
          <a:noFill/>
        </p:spPr>
        <p:txBody>
          <a:bodyPr wrap="square" lIns="91440" tIns="45720" rIns="91440" bIns="45720">
            <a:spAutoFit/>
          </a:bodyPr>
          <a:lstStyle/>
          <a:p>
            <a:pPr algn="ctr"/>
            <a:r>
              <a:rPr lang="en-US" sz="48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Bell ringer, 8.25</a:t>
            </a:r>
            <a:endParaRPr lang="en-US" sz="48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3" name="TextBox 2"/>
          <p:cNvSpPr txBox="1"/>
          <p:nvPr/>
        </p:nvSpPr>
        <p:spPr>
          <a:xfrm>
            <a:off x="659757" y="1250066"/>
            <a:ext cx="10498238" cy="707886"/>
          </a:xfrm>
          <a:prstGeom prst="rect">
            <a:avLst/>
          </a:prstGeom>
          <a:solidFill>
            <a:srgbClr val="FFFF00"/>
          </a:solidFill>
        </p:spPr>
        <p:txBody>
          <a:bodyPr wrap="square" rtlCol="0">
            <a:spAutoFit/>
          </a:bodyPr>
          <a:lstStyle/>
          <a:p>
            <a:r>
              <a:rPr lang="en-US" sz="2000" dirty="0" smtClean="0">
                <a:solidFill>
                  <a:schemeClr val="bg2"/>
                </a:solidFill>
              </a:rPr>
              <a:t>Please turn to page 510 in your text book. Read “People and Perspectives” on the life of Karl Marx. Please write the following four questions and answer. Thanks.</a:t>
            </a:r>
            <a:endParaRPr lang="en-US" sz="2000" dirty="0">
              <a:solidFill>
                <a:schemeClr val="bg2"/>
              </a:solidFill>
            </a:endParaRPr>
          </a:p>
        </p:txBody>
      </p:sp>
      <p:sp>
        <p:nvSpPr>
          <p:cNvPr id="4" name="TextBox 3"/>
          <p:cNvSpPr txBox="1"/>
          <p:nvPr/>
        </p:nvSpPr>
        <p:spPr>
          <a:xfrm>
            <a:off x="486136" y="2241352"/>
            <a:ext cx="11273741" cy="3970318"/>
          </a:xfrm>
          <a:prstGeom prst="rect">
            <a:avLst/>
          </a:prstGeom>
          <a:noFill/>
        </p:spPr>
        <p:txBody>
          <a:bodyPr wrap="square" rtlCol="0">
            <a:spAutoFit/>
          </a:bodyPr>
          <a:lstStyle/>
          <a:p>
            <a:pPr marL="342900" indent="-342900">
              <a:buAutoNum type="arabicPeriod"/>
            </a:pPr>
            <a:r>
              <a:rPr lang="en-US" sz="3600" dirty="0" smtClean="0"/>
              <a:t>Karl Marx is often associated with what event ?</a:t>
            </a:r>
          </a:p>
          <a:p>
            <a:pPr marL="342900" indent="-342900">
              <a:buAutoNum type="arabicPeriod"/>
            </a:pPr>
            <a:r>
              <a:rPr lang="en-US" sz="3600" dirty="0" smtClean="0"/>
              <a:t>Who helped covert Karl Marx to the concept of communism?</a:t>
            </a:r>
          </a:p>
          <a:p>
            <a:pPr marL="342900" indent="-342900">
              <a:buAutoNum type="arabicPeriod"/>
            </a:pPr>
            <a:r>
              <a:rPr lang="en-US" sz="3600" dirty="0" smtClean="0"/>
              <a:t>Because of his belief in communism, Marx was expelled from what three places?</a:t>
            </a:r>
          </a:p>
          <a:p>
            <a:pPr marL="342900" indent="-342900">
              <a:buAutoNum type="arabicPeriod"/>
            </a:pPr>
            <a:r>
              <a:rPr lang="en-US" sz="3600" dirty="0" smtClean="0"/>
              <a:t>Why do you think so little of Marx’s writings are known and quoted today?</a:t>
            </a:r>
            <a:endParaRPr lang="en-US" sz="3600" dirty="0"/>
          </a:p>
        </p:txBody>
      </p:sp>
    </p:spTree>
    <p:extLst>
      <p:ext uri="{BB962C8B-B14F-4D97-AF65-F5344CB8AC3E}">
        <p14:creationId xmlns:p14="http://schemas.microsoft.com/office/powerpoint/2010/main" val="28427802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381000"/>
            <a:ext cx="8229600" cy="914400"/>
          </a:xfrm>
        </p:spPr>
        <p:txBody>
          <a:bodyPr/>
          <a:lstStyle/>
          <a:p>
            <a:r>
              <a:rPr lang="en-US" dirty="0" smtClean="0"/>
              <a:t>Types of Economic Systems</a:t>
            </a:r>
            <a:endParaRPr lang="en-US" dirty="0"/>
          </a:p>
        </p:txBody>
      </p:sp>
      <p:sp>
        <p:nvSpPr>
          <p:cNvPr id="3" name="Content Placeholder 2"/>
          <p:cNvSpPr>
            <a:spLocks noGrp="1"/>
          </p:cNvSpPr>
          <p:nvPr>
            <p:ph idx="1"/>
          </p:nvPr>
        </p:nvSpPr>
        <p:spPr>
          <a:xfrm>
            <a:off x="1828800" y="1295401"/>
            <a:ext cx="8229600" cy="4144963"/>
          </a:xfrm>
        </p:spPr>
        <p:txBody>
          <a:bodyPr/>
          <a:lstStyle/>
          <a:p>
            <a:r>
              <a:rPr lang="en-US" dirty="0"/>
              <a:t>Three types of economic systems exist to answer these questions. </a:t>
            </a:r>
          </a:p>
          <a:p>
            <a:r>
              <a:rPr lang="en-US" b="1" dirty="0"/>
              <a:t>Traditional </a:t>
            </a:r>
            <a:r>
              <a:rPr lang="en-US" dirty="0"/>
              <a:t>– </a:t>
            </a:r>
            <a:r>
              <a:rPr lang="en-US" dirty="0" smtClean="0"/>
              <a:t>Economic </a:t>
            </a:r>
            <a:r>
              <a:rPr lang="en-US" dirty="0"/>
              <a:t>decisions are based on custom and historical precedent.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0" y="2438400"/>
            <a:ext cx="8382000" cy="4038600"/>
          </a:xfrm>
          <a:prstGeom prst="rect">
            <a:avLst/>
          </a:prstGeom>
        </p:spPr>
      </p:pic>
    </p:spTree>
    <p:extLst>
      <p:ext uri="{BB962C8B-B14F-4D97-AF65-F5344CB8AC3E}">
        <p14:creationId xmlns:p14="http://schemas.microsoft.com/office/powerpoint/2010/main" val="3377413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381000"/>
            <a:ext cx="8229600" cy="914400"/>
          </a:xfrm>
        </p:spPr>
        <p:txBody>
          <a:bodyPr/>
          <a:lstStyle/>
          <a:p>
            <a:r>
              <a:rPr lang="en-US" dirty="0" smtClean="0"/>
              <a:t>Types of Economic Systems</a:t>
            </a:r>
            <a:endParaRPr lang="en-US" dirty="0"/>
          </a:p>
        </p:txBody>
      </p:sp>
      <p:sp>
        <p:nvSpPr>
          <p:cNvPr id="3" name="Content Placeholder 2"/>
          <p:cNvSpPr>
            <a:spLocks noGrp="1"/>
          </p:cNvSpPr>
          <p:nvPr>
            <p:ph idx="1"/>
          </p:nvPr>
        </p:nvSpPr>
        <p:spPr>
          <a:xfrm>
            <a:off x="1828800" y="1295401"/>
            <a:ext cx="8229600" cy="4144963"/>
          </a:xfrm>
        </p:spPr>
        <p:txBody>
          <a:bodyPr/>
          <a:lstStyle/>
          <a:p>
            <a:r>
              <a:rPr lang="en-US" dirty="0"/>
              <a:t>Three types of economic systems exist to answer these questions. </a:t>
            </a:r>
            <a:r>
              <a:rPr lang="en-US" dirty="0" smtClean="0"/>
              <a:t>. </a:t>
            </a:r>
            <a:endParaRPr lang="en-US" dirty="0"/>
          </a:p>
          <a:p>
            <a:r>
              <a:rPr lang="en-US" b="1" dirty="0"/>
              <a:t>Command </a:t>
            </a:r>
            <a:r>
              <a:rPr lang="en-US" dirty="0"/>
              <a:t>– </a:t>
            </a:r>
            <a:r>
              <a:rPr lang="en-US" dirty="0" smtClean="0"/>
              <a:t>Government </a:t>
            </a:r>
            <a:r>
              <a:rPr lang="en-US" dirty="0"/>
              <a:t>planning groups make the basic economic decisions. They determine such things as which goods and services to produce, their prices, and wage rates. </a:t>
            </a:r>
          </a:p>
        </p:txBody>
      </p:sp>
      <p:pic>
        <p:nvPicPr>
          <p:cNvPr id="5" name="Picture 4"/>
          <p:cNvPicPr>
            <a:picLocks noChangeAspect="1"/>
          </p:cNvPicPr>
          <p:nvPr/>
        </p:nvPicPr>
        <p:blipFill>
          <a:blip r:embed="rId2"/>
          <a:stretch>
            <a:fillRect/>
          </a:stretch>
        </p:blipFill>
        <p:spPr>
          <a:xfrm>
            <a:off x="1600200" y="2971800"/>
            <a:ext cx="8763000" cy="3733800"/>
          </a:xfrm>
          <a:prstGeom prst="rect">
            <a:avLst/>
          </a:prstGeom>
        </p:spPr>
      </p:pic>
    </p:spTree>
    <p:extLst>
      <p:ext uri="{BB962C8B-B14F-4D97-AF65-F5344CB8AC3E}">
        <p14:creationId xmlns:p14="http://schemas.microsoft.com/office/powerpoint/2010/main" val="8243480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381000"/>
            <a:ext cx="8229600" cy="914400"/>
          </a:xfrm>
        </p:spPr>
        <p:txBody>
          <a:bodyPr/>
          <a:lstStyle/>
          <a:p>
            <a:r>
              <a:rPr lang="en-US" dirty="0" smtClean="0"/>
              <a:t>Types of Economic Systems</a:t>
            </a:r>
            <a:endParaRPr lang="en-US" dirty="0"/>
          </a:p>
        </p:txBody>
      </p:sp>
      <p:sp>
        <p:nvSpPr>
          <p:cNvPr id="3" name="Content Placeholder 2"/>
          <p:cNvSpPr>
            <a:spLocks noGrp="1"/>
          </p:cNvSpPr>
          <p:nvPr>
            <p:ph idx="1"/>
          </p:nvPr>
        </p:nvSpPr>
        <p:spPr>
          <a:xfrm>
            <a:off x="1828800" y="1295401"/>
            <a:ext cx="8229600" cy="4144963"/>
          </a:xfrm>
        </p:spPr>
        <p:txBody>
          <a:bodyPr/>
          <a:lstStyle/>
          <a:p>
            <a:r>
              <a:rPr lang="en-US" dirty="0"/>
              <a:t>Three types of economic systems exist to answer these questions. </a:t>
            </a:r>
          </a:p>
          <a:p>
            <a:r>
              <a:rPr lang="en-US" b="1" dirty="0" smtClean="0"/>
              <a:t>Market </a:t>
            </a:r>
            <a:r>
              <a:rPr lang="en-US" dirty="0" smtClean="0"/>
              <a:t>– Economic </a:t>
            </a:r>
            <a:r>
              <a:rPr lang="en-US" dirty="0"/>
              <a:t>decisions are guided by the changes in prices that occur as individual buyers and sellers interact in the market place (which it is also referred to as a price system). Other names for market systems are free enterprise, capitalism, and laissez-faire. </a:t>
            </a:r>
          </a:p>
        </p:txBody>
      </p:sp>
      <p:pic>
        <p:nvPicPr>
          <p:cNvPr id="5" name="Picture 4"/>
          <p:cNvPicPr>
            <a:picLocks noChangeAspect="1"/>
          </p:cNvPicPr>
          <p:nvPr/>
        </p:nvPicPr>
        <p:blipFill>
          <a:blip r:embed="rId2"/>
          <a:stretch>
            <a:fillRect/>
          </a:stretch>
        </p:blipFill>
        <p:spPr>
          <a:xfrm>
            <a:off x="1828800" y="3116263"/>
            <a:ext cx="8534400" cy="3238500"/>
          </a:xfrm>
          <a:prstGeom prst="rect">
            <a:avLst/>
          </a:prstGeom>
        </p:spPr>
      </p:pic>
    </p:spTree>
    <p:extLst>
      <p:ext uri="{BB962C8B-B14F-4D97-AF65-F5344CB8AC3E}">
        <p14:creationId xmlns:p14="http://schemas.microsoft.com/office/powerpoint/2010/main" val="36949912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9.jpeg"/></Relationships>
</file>

<file path=ppt/theme/theme1.xml><?xml version="1.0" encoding="utf-8"?>
<a:theme xmlns:a="http://schemas.openxmlformats.org/drawingml/2006/main" name="Macro">
  <a:themeElements>
    <a:clrScheme name="Macro">
      <a:dk1>
        <a:sysClr val="windowText" lastClr="000000"/>
      </a:dk1>
      <a:lt1>
        <a:sysClr val="window" lastClr="FFFFFF"/>
      </a:lt1>
      <a:dk2>
        <a:srgbClr val="3F3F4D"/>
      </a:dk2>
      <a:lt2>
        <a:srgbClr val="DDDDDD"/>
      </a:lt2>
      <a:accent1>
        <a:srgbClr val="A51009"/>
      </a:accent1>
      <a:accent2>
        <a:srgbClr val="DE7014"/>
      </a:accent2>
      <a:accent3>
        <a:srgbClr val="704836"/>
      </a:accent3>
      <a:accent4>
        <a:srgbClr val="F2B431"/>
      </a:accent4>
      <a:accent5>
        <a:srgbClr val="7F221D"/>
      </a:accent5>
      <a:accent6>
        <a:srgbClr val="CDAC77"/>
      </a:accent6>
      <a:hlink>
        <a:srgbClr val="F5B123"/>
      </a:hlink>
      <a:folHlink>
        <a:srgbClr val="E19B0B"/>
      </a:folHlink>
    </a:clrScheme>
    <a:fontScheme name="Macro">
      <a:maj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cro">
      <a:fillStyleLst>
        <a:solidFill>
          <a:schemeClr val="phClr"/>
        </a:solidFill>
        <a:gradFill rotWithShape="1">
          <a:gsLst>
            <a:gs pos="0">
              <a:schemeClr val="phClr">
                <a:tint val="65000"/>
                <a:satMod val="300000"/>
              </a:schemeClr>
            </a:gs>
            <a:gs pos="100000">
              <a:schemeClr val="phClr">
                <a:tint val="80000"/>
                <a:satMod val="150000"/>
              </a:schemeClr>
            </a:gs>
          </a:gsLst>
          <a:lin ang="5400000" scaled="0"/>
        </a:gradFill>
        <a:gradFill rotWithShape="1">
          <a:gsLst>
            <a:gs pos="0">
              <a:schemeClr val="phClr">
                <a:shade val="90000"/>
                <a:satMod val="300000"/>
              </a:schemeClr>
            </a:gs>
            <a:gs pos="100000">
              <a:schemeClr val="phClr">
                <a:satMod val="150000"/>
              </a:schemeClr>
            </a:gs>
          </a:gsLst>
          <a:path path="circle">
            <a:fillToRect l="50000" t="100000" r="100000" b="50000"/>
          </a:path>
        </a:gradFill>
      </a:fillStyleLst>
      <a:lnStyleLst>
        <a:ln w="9525" cap="flat" cmpd="sng" algn="ctr">
          <a:solidFill>
            <a:schemeClr val="phClr"/>
          </a:solidFill>
          <a:prstDash val="solid"/>
        </a:ln>
        <a:ln w="13970" cap="flat" cmpd="sng" algn="ctr">
          <a:solidFill>
            <a:schemeClr val="phClr"/>
          </a:solidFill>
          <a:prstDash val="solid"/>
        </a:ln>
        <a:ln w="22225" cap="flat" cmpd="sng" algn="ctr">
          <a:solidFill>
            <a:schemeClr val="phClr"/>
          </a:solidFill>
          <a:prstDash val="solid"/>
        </a:ln>
      </a:lnStyleLst>
      <a:effectStyleLst>
        <a:effectStyle>
          <a:effectLst>
            <a:outerShdw blurRad="50800" dist="25400" dir="5400000" rotWithShape="0">
              <a:srgbClr val="000000">
                <a:alpha val="70000"/>
              </a:srgbClr>
            </a:outerShdw>
          </a:effectLst>
        </a:effectStyle>
        <a:effectStyle>
          <a:effectLst>
            <a:outerShdw blurRad="25400" dist="25400" dir="5400000" rotWithShape="0">
              <a:srgbClr val="000000">
                <a:alpha val="70000"/>
              </a:srgbClr>
            </a:outerShdw>
          </a:effectLst>
          <a:scene3d>
            <a:camera prst="orthographicFront">
              <a:rot lat="0" lon="0" rev="0"/>
            </a:camera>
            <a:lightRig rig="threePt" dir="tl"/>
          </a:scene3d>
          <a:sp3d contourW="15875" prstMaterial="softmetal">
            <a:bevelT w="25400" h="19050" prst="angle"/>
            <a:contourClr>
              <a:schemeClr val="phClr">
                <a:shade val="30000"/>
              </a:schemeClr>
            </a:contourClr>
          </a:sp3d>
        </a:effectStyle>
        <a:effectStyle>
          <a:effectLst>
            <a:outerShdw blurRad="25400" dist="25400" dir="5400000" rotWithShape="0">
              <a:srgbClr val="000000">
                <a:alpha val="40000"/>
              </a:srgbClr>
            </a:outerShdw>
          </a:effectLst>
          <a:scene3d>
            <a:camera prst="orthographicFront">
              <a:rot lat="0" lon="0" rev="0"/>
            </a:camera>
            <a:lightRig rig="threePt" dir="tl"/>
          </a:scene3d>
          <a:sp3d contourW="19050" prstMaterial="metal">
            <a:bevelT w="63500" h="31750" prst="angle"/>
            <a:contourClr>
              <a:schemeClr val="phClr">
                <a:shade val="25000"/>
                <a:satMod val="130000"/>
              </a:schemeClr>
            </a:contourClr>
          </a:sp3d>
        </a:effectStyle>
      </a:effectStyleLst>
      <a:bgFillStyleLst>
        <a:solidFill>
          <a:schemeClr val="phClr"/>
        </a:solidFill>
        <a:gradFill rotWithShape="1">
          <a:gsLst>
            <a:gs pos="0">
              <a:schemeClr val="phClr">
                <a:tint val="67000"/>
                <a:shade val="93000"/>
                <a:satMod val="110000"/>
                <a:lumMod val="90000"/>
              </a:schemeClr>
            </a:gs>
            <a:gs pos="76000">
              <a:schemeClr val="phClr">
                <a:tint val="85000"/>
                <a:shade val="75000"/>
                <a:satMod val="120000"/>
              </a:schemeClr>
            </a:gs>
            <a:gs pos="100000">
              <a:schemeClr val="phClr">
                <a:tint val="86000"/>
                <a:shade val="50000"/>
                <a:satMod val="130000"/>
              </a:schemeClr>
            </a:gs>
          </a:gsLst>
          <a:lin ang="5400000" scaled="0"/>
        </a:gradFill>
        <a:gradFill rotWithShape="1">
          <a:gsLst>
            <a:gs pos="0">
              <a:schemeClr val="phClr">
                <a:tint val="96000"/>
                <a:shade val="35000"/>
                <a:satMod val="146000"/>
                <a:lumMod val="101000"/>
              </a:schemeClr>
            </a:gs>
            <a:gs pos="26000">
              <a:schemeClr val="phClr">
                <a:tint val="96000"/>
                <a:shade val="96000"/>
                <a:satMod val="190000"/>
              </a:schemeClr>
            </a:gs>
            <a:gs pos="100000">
              <a:schemeClr val="phClr">
                <a:tint val="60000"/>
                <a:shade val="90000"/>
                <a:satMod val="220000"/>
                <a:lumMod val="110000"/>
              </a:schemeClr>
            </a:gs>
          </a:gsLst>
          <a:lin ang="5400000" scaled="0"/>
        </a:gradFill>
      </a:bgFillStyleLst>
    </a:fmtScheme>
  </a:themeElements>
  <a:objectDefaults/>
  <a:extraClrSchemeLst/>
</a:theme>
</file>

<file path=ppt/theme/theme2.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550</TotalTime>
  <Words>2021</Words>
  <Application>Microsoft Office PowerPoint</Application>
  <PresentationFormat>Widescreen</PresentationFormat>
  <Paragraphs>177</Paragraphs>
  <Slides>61</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61</vt:i4>
      </vt:variant>
    </vt:vector>
  </HeadingPairs>
  <TitlesOfParts>
    <vt:vector size="68" baseType="lpstr">
      <vt:lpstr>Arial</vt:lpstr>
      <vt:lpstr>Calibri</vt:lpstr>
      <vt:lpstr>Century Gothic</vt:lpstr>
      <vt:lpstr>Wingdings</vt:lpstr>
      <vt:lpstr>Wingdings 3</vt:lpstr>
      <vt:lpstr>Macro</vt:lpstr>
      <vt:lpstr>Ion</vt:lpstr>
      <vt:lpstr>PowerPoint Presentation</vt:lpstr>
      <vt:lpstr>Standard:</vt:lpstr>
      <vt:lpstr>Essential Question:</vt:lpstr>
      <vt:lpstr>Overview</vt:lpstr>
      <vt:lpstr>Next Quiz </vt:lpstr>
      <vt:lpstr>PowerPoint Presentation</vt:lpstr>
      <vt:lpstr>Types of Economic Systems</vt:lpstr>
      <vt:lpstr>Types of Economic Systems</vt:lpstr>
      <vt:lpstr>Types of Economic Systems</vt:lpstr>
      <vt:lpstr>Mixed Economies</vt:lpstr>
      <vt:lpstr>PowerPoint Presentation</vt:lpstr>
      <vt:lpstr>PowerPoint Presentation</vt:lpstr>
      <vt:lpstr>Next Quiz </vt:lpstr>
      <vt:lpstr>PowerPoint Presentation</vt:lpstr>
      <vt:lpstr>PowerPoint Presentation</vt:lpstr>
      <vt:lpstr>PowerPoint Presentation</vt:lpstr>
      <vt:lpstr>PowerPoint Presentation</vt:lpstr>
      <vt:lpstr>PowerPoint Presentation</vt:lpstr>
      <vt:lpstr>PowerPoint Presentation</vt:lpstr>
      <vt:lpstr>Profit Motive</vt:lpstr>
      <vt:lpstr>Consumer Sovereignty</vt:lpstr>
      <vt:lpstr>Competition</vt:lpstr>
      <vt:lpstr>Government Regulation</vt:lpstr>
      <vt:lpstr>PowerPoint Presentation</vt:lpstr>
      <vt:lpstr>PowerPoint Presentation</vt:lpstr>
      <vt:lpstr>PowerPoint Presentation</vt:lpstr>
      <vt:lpstr>Standard:</vt:lpstr>
      <vt:lpstr>Essential Question:</vt:lpstr>
      <vt:lpstr>PowerPoint Presentation</vt:lpstr>
      <vt:lpstr>Economic Freedom</vt:lpstr>
      <vt:lpstr>Economic Security</vt:lpstr>
      <vt:lpstr>Economic Equity</vt:lpstr>
      <vt:lpstr>Economic Growth</vt:lpstr>
      <vt:lpstr>Economic Efficiency</vt:lpstr>
      <vt:lpstr>Economic Stability</vt:lpstr>
      <vt:lpstr>PowerPoint Presentation</vt:lpstr>
      <vt:lpstr>PowerPoint Presentation</vt:lpstr>
      <vt:lpstr>PowerPoint Presentation</vt:lpstr>
      <vt:lpstr>Standard:</vt:lpstr>
      <vt:lpstr>Essential Question:</vt:lpstr>
      <vt:lpstr>PowerPoint Presentation</vt:lpstr>
      <vt:lpstr>Economic Freedom</vt:lpstr>
      <vt:lpstr>Economic Security</vt:lpstr>
      <vt:lpstr>Economic Equity</vt:lpstr>
      <vt:lpstr>Economic Growth</vt:lpstr>
      <vt:lpstr>Economic Efficiency</vt:lpstr>
      <vt:lpstr>Economic Stability</vt:lpstr>
      <vt:lpstr>PowerPoint Presentation</vt:lpstr>
      <vt:lpstr>PowerPoint Presentation</vt:lpstr>
      <vt:lpstr>PowerPoint Presentation</vt:lpstr>
      <vt:lpstr>PowerPoint Presentation</vt:lpstr>
      <vt:lpstr>Today’s Standard:</vt:lpstr>
      <vt:lpstr>Today’s Essential Question: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Patrick Ethington</dc:creator>
  <cp:lastModifiedBy>Patrick Ethington</cp:lastModifiedBy>
  <cp:revision>12</cp:revision>
  <cp:lastPrinted>2017-08-24T13:15:28Z</cp:lastPrinted>
  <dcterms:created xsi:type="dcterms:W3CDTF">2017-08-23T22:01:44Z</dcterms:created>
  <dcterms:modified xsi:type="dcterms:W3CDTF">2017-08-24T21:41:18Z</dcterms:modified>
</cp:coreProperties>
</file>